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webp" ContentType="image/webp"/>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Bienvenida. Presentar el paper y autores.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Tabla simplificada: depth-k gana claramente frente a muestreo estratificado.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Variabilidad por query, no escala con mas ejemplos, documentos largos agotan contexto.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Divisor de seccion.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Explicar Instructor LLM y Assessor LLM.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Ejemplo de narrativa generada para una query concreta.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Divisor de seccion.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RCL competitivo en DL-19/20, +26% en TREC-8.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Combinar narrativas y ejemplos.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Resumir hallazgos clave.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Lineas futuras.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Divisor de seccion.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Cierre, preguntas.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Contexto: qrels, coleccion de test, pooling como cuello de botella.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LLMs como asistentes: zero-shot vs ICL, y sus limitaciones.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Divisor de seccion.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Resumen de las dos contribuciones del paper.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Explicar depth-k, khuman=3, k=10, combinacion final.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Divisor de seccion.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Colecciones, modelo, metricas.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webp"/><Relationship Id="rId3" Type="http://schemas.openxmlformats.org/officeDocument/2006/relationships/slideLayout" Target="../slideLayouts/slideLayout1.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slideLayout" Target="../slideLayouts/slideLayout1.xml"/><Relationship Id="rId4"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9F8F6"/>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13249275" y="276225"/>
            <a:ext cx="4552950" cy="1238250"/>
          </a:xfrm>
          <a:prstGeom prst="rect">
            <a:avLst/>
          </a:prstGeom>
        </p:spPr>
      </p:pic>
      <p:sp>
        <p:nvSpPr>
          <p:cNvPr id="3" name="Text 0"/>
          <p:cNvSpPr/>
          <p:nvPr/>
        </p:nvSpPr>
        <p:spPr>
          <a:xfrm>
            <a:off x="1524000" y="762000"/>
            <a:ext cx="1076484" cy="219075"/>
          </a:xfrm>
          <a:prstGeom prst="rect">
            <a:avLst/>
          </a:prstGeom>
          <a:noFill/>
          <a:ln/>
        </p:spPr>
        <p:txBody>
          <a:bodyPr wrap="square" lIns="25400" tIns="25400" rIns="25400" bIns="25400" rtlCol="0" anchor="t">
            <a:normAutofit/>
          </a:bodyPr>
          <a:lstStyle/>
          <a:p>
            <a:pPr algn="l" indent="0" marL="0">
              <a:lnSpc>
                <a:spcPct val="82609"/>
              </a:lnSpc>
              <a:buNone/>
            </a:pPr>
            <a:r>
              <a:rPr lang="en-US" sz="1425" b="1" spc="171" kern="0" dirty="0">
                <a:solidFill>
                  <a:srgbClr val="8F005B"/>
                </a:solidFill>
                <a:latin typeface="Inter" pitchFamily="34" charset="0"/>
                <a:ea typeface="Inter" pitchFamily="34" charset="-122"/>
                <a:cs typeface="Inter" pitchFamily="34" charset="-120"/>
              </a:rPr>
              <a:t>SIGIR '26</a:t>
            </a:r>
            <a:endParaRPr lang="en-US" sz="1425" dirty="0"/>
          </a:p>
        </p:txBody>
      </p:sp>
      <p:sp>
        <p:nvSpPr>
          <p:cNvPr id="4" name="Text 1"/>
          <p:cNvSpPr/>
          <p:nvPr/>
        </p:nvSpPr>
        <p:spPr>
          <a:xfrm>
            <a:off x="2638584" y="762000"/>
            <a:ext cx="2971244" cy="219075"/>
          </a:xfrm>
          <a:prstGeom prst="rect">
            <a:avLst/>
          </a:prstGeom>
          <a:noFill/>
          <a:ln/>
        </p:spPr>
        <p:txBody>
          <a:bodyPr wrap="square" lIns="25400" tIns="25400" rIns="25400" bIns="25400" rtlCol="0" anchor="t">
            <a:normAutofit/>
          </a:bodyPr>
          <a:lstStyle/>
          <a:p>
            <a:pPr algn="l" indent="0" marL="0">
              <a:lnSpc>
                <a:spcPct val="82609"/>
              </a:lnSpc>
              <a:buNone/>
            </a:pPr>
            <a:r>
              <a:rPr lang="en-US" sz="1425" b="1" spc="171" kern="0" dirty="0">
                <a:solidFill>
                  <a:srgbClr val="82807A"/>
                </a:solidFill>
                <a:latin typeface="Inter" pitchFamily="34" charset="0"/>
                <a:ea typeface="Inter" pitchFamily="34" charset="-122"/>
                <a:cs typeface="Inter" pitchFamily="34" charset="-120"/>
              </a:rPr>
              <a:t>MELBOURNE, AUSTRALIA</a:t>
            </a:r>
            <a:endParaRPr lang="en-US" sz="1425" dirty="0"/>
          </a:p>
        </p:txBody>
      </p:sp>
      <p:sp>
        <p:nvSpPr>
          <p:cNvPr id="5" name="Shape 2"/>
          <p:cNvSpPr/>
          <p:nvPr/>
        </p:nvSpPr>
        <p:spPr>
          <a:xfrm>
            <a:off x="762000" y="1333500"/>
            <a:ext cx="28575" cy="7620000"/>
          </a:xfrm>
          <a:prstGeom prst="rect">
            <a:avLst/>
          </a:prstGeom>
          <a:solidFill>
            <a:srgbClr val="8F005B"/>
          </a:solidFill>
          <a:ln/>
        </p:spPr>
      </p:sp>
      <p:sp>
        <p:nvSpPr>
          <p:cNvPr id="6" name="Text 3"/>
          <p:cNvSpPr/>
          <p:nvPr/>
        </p:nvSpPr>
        <p:spPr>
          <a:xfrm>
            <a:off x="1524000" y="3806825"/>
            <a:ext cx="13735050" cy="1574165"/>
          </a:xfrm>
          <a:prstGeom prst="rect">
            <a:avLst/>
          </a:prstGeom>
          <a:noFill/>
          <a:ln/>
        </p:spPr>
        <p:txBody>
          <a:bodyPr wrap="square" lIns="25400" tIns="25400" rIns="25400" bIns="25400" rtlCol="0" anchor="t">
            <a:normAutofit/>
          </a:bodyPr>
          <a:lstStyle/>
          <a:p>
            <a:pPr algn="l" indent="0" marL="0">
              <a:lnSpc>
                <a:spcPct val="97149"/>
              </a:lnSpc>
              <a:buNone/>
            </a:pPr>
            <a:r>
              <a:rPr lang="en-US" sz="5400" spc="-54" kern="0" dirty="0">
                <a:solidFill>
                  <a:srgbClr val="181611"/>
                </a:solidFill>
                <a:latin typeface="Georgia" pitchFamily="34" charset="0"/>
                <a:ea typeface="Georgia" pitchFamily="34" charset="-122"/>
                <a:cs typeface="Georgia" pitchFamily="34" charset="-120"/>
              </a:rPr>
              <a:t>Hybrid Pooling with LLMs via Relevance Context Learning</a:t>
            </a:r>
            <a:endParaRPr lang="en-US" sz="5400" dirty="0"/>
          </a:p>
        </p:txBody>
      </p:sp>
      <p:sp>
        <p:nvSpPr>
          <p:cNvPr id="7" name="Text 4"/>
          <p:cNvSpPr/>
          <p:nvPr/>
        </p:nvSpPr>
        <p:spPr>
          <a:xfrm>
            <a:off x="1524000" y="5800090"/>
            <a:ext cx="16764000" cy="409575"/>
          </a:xfrm>
          <a:prstGeom prst="rect">
            <a:avLst/>
          </a:prstGeom>
          <a:noFill/>
          <a:ln/>
        </p:spPr>
        <p:txBody>
          <a:bodyPr wrap="square" lIns="25400" tIns="25400" rIns="25400" bIns="25400" rtlCol="0" anchor="t">
            <a:normAutofit/>
          </a:bodyPr>
          <a:lstStyle/>
          <a:p>
            <a:pPr algn="l" indent="0" marL="0">
              <a:lnSpc>
                <a:spcPct val="125806"/>
              </a:lnSpc>
              <a:buNone/>
            </a:pPr>
            <a:r>
              <a:rPr lang="en-US" sz="1950" b="1" dirty="0">
                <a:solidFill>
                  <a:srgbClr val="35332D"/>
                </a:solidFill>
                <a:latin typeface="Inter" pitchFamily="34" charset="0"/>
                <a:ea typeface="Inter" pitchFamily="34" charset="-122"/>
                <a:cs typeface="Inter" pitchFamily="34" charset="-120"/>
              </a:rPr>
              <a:t>David Otero </a:t>
            </a:r>
            <a:pPr algn="l" indent="0" marL="0">
              <a:lnSpc>
                <a:spcPct val="125806"/>
              </a:lnSpc>
              <a:buNone/>
            </a:pPr>
            <a:r>
              <a:rPr lang="en-US" sz="1950" dirty="0">
                <a:solidFill>
                  <a:srgbClr val="35332D"/>
                </a:solidFill>
                <a:latin typeface="Inter" pitchFamily="34" charset="0"/>
                <a:ea typeface="Inter" pitchFamily="34" charset="-122"/>
                <a:cs typeface="Inter" pitchFamily="34" charset="-120"/>
              </a:rPr>
              <a:t>· Javier Parapar</a:t>
            </a:r>
            <a:endParaRPr lang="en-US" sz="1950" dirty="0"/>
          </a:p>
        </p:txBody>
      </p:sp>
      <p:sp>
        <p:nvSpPr>
          <p:cNvPr id="8" name="Text 5"/>
          <p:cNvSpPr/>
          <p:nvPr/>
        </p:nvSpPr>
        <p:spPr>
          <a:xfrm>
            <a:off x="1524000" y="6266815"/>
            <a:ext cx="16764000" cy="251460"/>
          </a:xfrm>
          <a:prstGeom prst="rect">
            <a:avLst/>
          </a:prstGeom>
          <a:noFill/>
          <a:ln/>
        </p:spPr>
        <p:txBody>
          <a:bodyPr wrap="square" lIns="25400" tIns="25400" rIns="25400" bIns="25400" rtlCol="0" anchor="t">
            <a:normAutofit/>
          </a:bodyPr>
          <a:lstStyle/>
          <a:p>
            <a:pPr algn="l" indent="0" marL="0">
              <a:lnSpc>
                <a:spcPct val="106667"/>
              </a:lnSpc>
              <a:buNone/>
            </a:pPr>
            <a:r>
              <a:rPr lang="en-US" sz="1200" dirty="0">
                <a:solidFill>
                  <a:srgbClr val="4A4842"/>
                </a:solidFill>
                <a:latin typeface="JetBrains Mono" pitchFamily="34" charset="0"/>
                <a:ea typeface="JetBrains Mono" pitchFamily="34" charset="-122"/>
                <a:cs typeface="JetBrains Mono" pitchFamily="34" charset="-120"/>
              </a:rPr>
              <a:t>IRLab, CITIC · Universidade da Coruña, Spain</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17068800" y="9540240"/>
            <a:ext cx="533400" cy="251460"/>
          </a:xfrm>
          <a:prstGeom prst="rect">
            <a:avLst/>
          </a:prstGeom>
          <a:noFill/>
          <a:ln/>
        </p:spPr>
        <p:txBody>
          <a:bodyPr wrap="square" lIns="25400" tIns="25400" rIns="25400" bIns="25400" rtlCol="0" anchor="t">
            <a:normAutofit/>
          </a:bodyPr>
          <a:lstStyle/>
          <a:p>
            <a:pPr algn="l" indent="0" marL="0">
              <a:lnSpc>
                <a:spcPct val="106667"/>
              </a:lnSpc>
              <a:buNone/>
            </a:pPr>
            <a:r>
              <a:rPr lang="en-US" sz="1200" dirty="0">
                <a:solidFill>
                  <a:srgbClr val="82807A"/>
                </a:solidFill>
                <a:latin typeface="JetBrains Mono" pitchFamily="34" charset="0"/>
                <a:ea typeface="JetBrains Mono" pitchFamily="34" charset="-122"/>
                <a:cs typeface="JetBrains Mono" pitchFamily="34" charset="-120"/>
              </a:rPr>
              <a:t>10/20</a:t>
            </a:r>
            <a:endParaRPr lang="en-US" sz="1200" dirty="0"/>
          </a:p>
        </p:txBody>
      </p:sp>
      <p:pic>
        <p:nvPicPr>
          <p:cNvPr id="3" name="Image 0" descr="preencoded.png">    </p:cNvPr>
          <p:cNvPicPr>
            <a:picLocks noChangeAspect="1"/>
          </p:cNvPicPr>
          <p:nvPr/>
        </p:nvPicPr>
        <p:blipFill>
          <a:blip r:embed="rId1"/>
          <a:srcRect l="0" r="0" t="0" b="0"/>
          <a:stretch/>
        </p:blipFill>
        <p:spPr>
          <a:xfrm>
            <a:off x="762000" y="9448800"/>
            <a:ext cx="1905000" cy="419100"/>
          </a:xfrm>
          <a:prstGeom prst="rect">
            <a:avLst/>
          </a:prstGeom>
        </p:spPr>
      </p:pic>
      <p:sp>
        <p:nvSpPr>
          <p:cNvPr id="4" name="Text 1"/>
          <p:cNvSpPr/>
          <p:nvPr/>
        </p:nvSpPr>
        <p:spPr>
          <a:xfrm>
            <a:off x="1524000" y="1143000"/>
            <a:ext cx="16764000" cy="180975"/>
          </a:xfrm>
          <a:prstGeom prst="rect">
            <a:avLst/>
          </a:prstGeom>
          <a:noFill/>
          <a:ln/>
        </p:spPr>
        <p:txBody>
          <a:bodyPr wrap="square" lIns="25400" tIns="25400" rIns="25400" bIns="25400" rtlCol="0" anchor="t">
            <a:normAutofit/>
          </a:bodyPr>
          <a:lstStyle/>
          <a:p>
            <a:pPr algn="l" indent="0" marL="0">
              <a:lnSpc>
                <a:spcPct val="78947"/>
              </a:lnSpc>
              <a:buNone/>
            </a:pPr>
            <a:r>
              <a:rPr lang="en-US" sz="1125" b="1" spc="135" kern="0" dirty="0">
                <a:solidFill>
                  <a:srgbClr val="8F005B"/>
                </a:solidFill>
                <a:latin typeface="Inter" pitchFamily="34" charset="0"/>
                <a:ea typeface="Inter" pitchFamily="34" charset="-122"/>
                <a:cs typeface="Inter" pitchFamily="34" charset="-120"/>
              </a:rPr>
              <a:t>RESULTS</a:t>
            </a:r>
            <a:endParaRPr lang="en-US" sz="1125" dirty="0"/>
          </a:p>
        </p:txBody>
      </p:sp>
      <p:sp>
        <p:nvSpPr>
          <p:cNvPr id="5" name="Text 2"/>
          <p:cNvSpPr/>
          <p:nvPr/>
        </p:nvSpPr>
        <p:spPr>
          <a:xfrm>
            <a:off x="1524000" y="1495425"/>
            <a:ext cx="16764000" cy="541972"/>
          </a:xfrm>
          <a:prstGeom prst="rect">
            <a:avLst/>
          </a:prstGeom>
          <a:noFill/>
          <a:ln/>
        </p:spPr>
        <p:txBody>
          <a:bodyPr wrap="square" lIns="25400" tIns="25400" rIns="25400" bIns="25400" rtlCol="0" anchor="t">
            <a:normAutofit/>
          </a:bodyPr>
          <a:lstStyle/>
          <a:p>
            <a:pPr algn="l" indent="0" marL="0">
              <a:lnSpc>
                <a:spcPct val="95833"/>
              </a:lnSpc>
              <a:buNone/>
            </a:pPr>
            <a:r>
              <a:rPr lang="en-US" sz="3450" spc="-34" kern="0" dirty="0">
                <a:solidFill>
                  <a:srgbClr val="181611"/>
                </a:solidFill>
                <a:latin typeface="Newsreader" pitchFamily="34" charset="0"/>
                <a:ea typeface="Newsreader" pitchFamily="34" charset="-122"/>
                <a:cs typeface="Newsreader" pitchFamily="34" charset="-120"/>
              </a:rPr>
              <a:t>More context, better judgements</a:t>
            </a:r>
            <a:endParaRPr lang="en-US" sz="3450" dirty="0"/>
          </a:p>
        </p:txBody>
      </p:sp>
      <p:sp>
        <p:nvSpPr>
          <p:cNvPr id="6" name="Text 3"/>
          <p:cNvSpPr/>
          <p:nvPr/>
        </p:nvSpPr>
        <p:spPr>
          <a:xfrm>
            <a:off x="1524000" y="2170747"/>
            <a:ext cx="14668500" cy="338138"/>
          </a:xfrm>
          <a:prstGeom prst="rect">
            <a:avLst/>
          </a:prstGeom>
          <a:noFill/>
          <a:ln/>
        </p:spPr>
        <p:txBody>
          <a:bodyPr wrap="square" lIns="25400" tIns="25400" rIns="25400" bIns="25400" rtlCol="0" anchor="t">
            <a:normAutofit/>
          </a:bodyPr>
          <a:lstStyle/>
          <a:p>
            <a:pPr algn="l" indent="0" marL="0">
              <a:lnSpc>
                <a:spcPct val="126000"/>
              </a:lnSpc>
              <a:buNone/>
            </a:pPr>
            <a:r>
              <a:rPr lang="en-US" sz="1575" dirty="0">
                <a:solidFill>
                  <a:srgbClr val="65635D"/>
                </a:solidFill>
                <a:latin typeface="Inter" pitchFamily="34" charset="0"/>
                <a:ea typeface="Inter" pitchFamily="34" charset="-122"/>
                <a:cs typeface="Inter" pitchFamily="34" charset="-120"/>
              </a:rPr>
              <a:t>With this depth-</a:t>
            </a:r>
            <a:pPr algn="l" indent="0" marL="0">
              <a:lnSpc>
                <a:spcPct val="126000"/>
              </a:lnSpc>
              <a:buNone/>
            </a:pPr>
            <a:r>
              <a:rPr lang="en-US" sz="1575" i="1" dirty="0">
                <a:solidFill>
                  <a:srgbClr val="65635D"/>
                </a:solidFill>
                <a:latin typeface="Inter" pitchFamily="34" charset="0"/>
                <a:ea typeface="Inter" pitchFamily="34" charset="-122"/>
                <a:cs typeface="Inter" pitchFamily="34" charset="-120"/>
              </a:rPr>
              <a:t>k </a:t>
            </a:r>
            <a:pPr algn="l" indent="0" marL="0">
              <a:lnSpc>
                <a:spcPct val="126000"/>
              </a:lnSpc>
              <a:buNone/>
            </a:pPr>
            <a:r>
              <a:rPr lang="en-US" sz="1575" dirty="0">
                <a:solidFill>
                  <a:srgbClr val="65635D"/>
                </a:solidFill>
                <a:latin typeface="Inter" pitchFamily="34" charset="0"/>
                <a:ea typeface="Inter" pitchFamily="34" charset="-122"/>
                <a:cs typeface="Inter" pitchFamily="34" charset="-120"/>
              </a:rPr>
              <a:t>pool, we vary </a:t>
            </a:r>
            <a:pPr algn="l" indent="0" marL="0">
              <a:lnSpc>
                <a:spcPct val="126000"/>
              </a:lnSpc>
              <a:buNone/>
            </a:pPr>
            <a:r>
              <a:rPr lang="en-US" sz="1575" i="1" dirty="0">
                <a:solidFill>
                  <a:srgbClr val="65635D"/>
                </a:solidFill>
                <a:latin typeface="Inter" pitchFamily="34" charset="0"/>
                <a:ea typeface="Inter" pitchFamily="34" charset="-122"/>
                <a:cs typeface="Inter" pitchFamily="34" charset="-120"/>
              </a:rPr>
              <a:t>how many </a:t>
            </a:r>
            <a:pPr algn="l" indent="0" marL="0">
              <a:lnSpc>
                <a:spcPct val="126000"/>
              </a:lnSpc>
              <a:buNone/>
            </a:pPr>
            <a:r>
              <a:rPr lang="en-US" sz="1575" dirty="0">
                <a:solidFill>
                  <a:srgbClr val="65635D"/>
                </a:solidFill>
                <a:latin typeface="Inter" pitchFamily="34" charset="0"/>
                <a:ea typeface="Inter" pitchFamily="34" charset="-122"/>
                <a:cs typeface="Inter" pitchFamily="34" charset="-120"/>
              </a:rPr>
              <a:t>examples the LLM sees and </a:t>
            </a:r>
            <a:pPr algn="l" indent="0" marL="0">
              <a:lnSpc>
                <a:spcPct val="126000"/>
              </a:lnSpc>
              <a:buNone/>
            </a:pPr>
            <a:r>
              <a:rPr lang="en-US" sz="1575" i="1" dirty="0">
                <a:solidFill>
                  <a:srgbClr val="65635D"/>
                </a:solidFill>
                <a:latin typeface="Inter" pitchFamily="34" charset="0"/>
                <a:ea typeface="Inter" pitchFamily="34" charset="-122"/>
                <a:cs typeface="Inter" pitchFamily="34" charset="-120"/>
              </a:rPr>
              <a:t>which </a:t>
            </a:r>
            <a:pPr algn="l" indent="0" marL="0">
              <a:lnSpc>
                <a:spcPct val="126000"/>
              </a:lnSpc>
              <a:buNone/>
            </a:pPr>
            <a:r>
              <a:rPr lang="en-US" sz="1575" dirty="0">
                <a:solidFill>
                  <a:srgbClr val="65635D"/>
                </a:solidFill>
                <a:latin typeface="Inter" pitchFamily="34" charset="0"/>
                <a:ea typeface="Inter" pitchFamily="34" charset="-122"/>
                <a:cs typeface="Inter" pitchFamily="34" charset="-120"/>
              </a:rPr>
              <a:t>ones — random vs. relevant-only</a:t>
            </a:r>
            <a:endParaRPr lang="en-US" sz="1575" dirty="0"/>
          </a:p>
        </p:txBody>
      </p:sp>
      <p:sp>
        <p:nvSpPr>
          <p:cNvPr id="7" name="Text 4"/>
          <p:cNvSpPr/>
          <p:nvPr/>
        </p:nvSpPr>
        <p:spPr>
          <a:xfrm>
            <a:off x="1524000" y="3649980"/>
            <a:ext cx="7763304" cy="952500"/>
          </a:xfrm>
          <a:prstGeom prst="rect">
            <a:avLst/>
          </a:prstGeom>
          <a:noFill/>
          <a:ln/>
        </p:spPr>
        <p:txBody>
          <a:bodyPr wrap="square" lIns="25400" tIns="25400" rIns="25400" bIns="25400" rtlCol="0" anchor="t">
            <a:normAutofit/>
          </a:bodyPr>
          <a:lstStyle/>
          <a:p>
            <a:pPr algn="l" indent="0" marL="0">
              <a:lnSpc>
                <a:spcPct val="83333"/>
              </a:lnSpc>
              <a:buNone/>
            </a:pPr>
            <a:r>
              <a:rPr lang="en-US" sz="7200" dirty="0">
                <a:solidFill>
                  <a:srgbClr val="8F005B"/>
                </a:solidFill>
                <a:latin typeface="Newsreader" pitchFamily="34" charset="0"/>
                <a:ea typeface="Newsreader" pitchFamily="34" charset="-122"/>
                <a:cs typeface="Newsreader" pitchFamily="34" charset="-120"/>
              </a:rPr>
              <a:t>+14–49%</a:t>
            </a:r>
            <a:endParaRPr lang="en-US" sz="7200" dirty="0"/>
          </a:p>
        </p:txBody>
      </p:sp>
      <p:sp>
        <p:nvSpPr>
          <p:cNvPr id="8" name="Text 5"/>
          <p:cNvSpPr/>
          <p:nvPr/>
        </p:nvSpPr>
        <p:spPr>
          <a:xfrm>
            <a:off x="1524000" y="4697730"/>
            <a:ext cx="4709160" cy="695325"/>
          </a:xfrm>
          <a:prstGeom prst="rect">
            <a:avLst/>
          </a:prstGeom>
          <a:noFill/>
          <a:ln/>
        </p:spPr>
        <p:txBody>
          <a:bodyPr wrap="square" lIns="25400" tIns="25400" rIns="25400" bIns="25400" rtlCol="0" anchor="t">
            <a:normAutofit/>
          </a:bodyPr>
          <a:lstStyle/>
          <a:p>
            <a:pPr algn="l" indent="0" marL="0">
              <a:lnSpc>
                <a:spcPct val="123214"/>
              </a:lnSpc>
              <a:buNone/>
            </a:pPr>
            <a:r>
              <a:rPr lang="en-US" sz="1725" dirty="0">
                <a:solidFill>
                  <a:srgbClr val="35332D"/>
                </a:solidFill>
                <a:latin typeface="Inter" pitchFamily="34" charset="0"/>
                <a:ea typeface="Inter" pitchFamily="34" charset="-122"/>
                <a:cs typeface="Inter" pitchFamily="34" charset="-120"/>
              </a:rPr>
              <a:t>F1 improvement of ICL Relevant over zero-shot</a:t>
            </a:r>
            <a:endParaRPr lang="en-US" sz="1725" dirty="0"/>
          </a:p>
        </p:txBody>
      </p:sp>
      <p:sp>
        <p:nvSpPr>
          <p:cNvPr id="9" name="Text 6"/>
          <p:cNvSpPr/>
          <p:nvPr/>
        </p:nvSpPr>
        <p:spPr>
          <a:xfrm>
            <a:off x="1524000" y="5774055"/>
            <a:ext cx="7269275" cy="723900"/>
          </a:xfrm>
          <a:prstGeom prst="rect">
            <a:avLst/>
          </a:prstGeom>
          <a:noFill/>
          <a:ln/>
        </p:spPr>
        <p:txBody>
          <a:bodyPr wrap="square" lIns="25400" tIns="25400" rIns="25400" bIns="25400" rtlCol="0" anchor="t">
            <a:normAutofit/>
          </a:bodyPr>
          <a:lstStyle/>
          <a:p>
            <a:pPr algn="l" indent="0" marL="0">
              <a:lnSpc>
                <a:spcPct val="124138"/>
              </a:lnSpc>
              <a:buNone/>
            </a:pPr>
            <a:r>
              <a:rPr lang="en-US" sz="1800" b="1" dirty="0">
                <a:solidFill>
                  <a:srgbClr val="181611"/>
                </a:solidFill>
                <a:latin typeface="Inter" pitchFamily="34" charset="0"/>
                <a:ea typeface="Inter" pitchFamily="34" charset="-122"/>
                <a:cs typeface="Inter" pitchFamily="34" charset="-120"/>
              </a:rPr>
              <a:t>Restricting examples to </a:t>
            </a:r>
            <a:pPr algn="l" indent="0" marL="0">
              <a:lnSpc>
                <a:spcPct val="124138"/>
              </a:lnSpc>
              <a:buNone/>
            </a:pPr>
            <a:r>
              <a:rPr lang="en-US" sz="1800" b="1" dirty="0">
                <a:solidFill>
                  <a:srgbClr val="8F005B"/>
                </a:solidFill>
                <a:latin typeface="Inter" pitchFamily="34" charset="0"/>
                <a:ea typeface="Inter" pitchFamily="34" charset="-122"/>
                <a:cs typeface="Inter" pitchFamily="34" charset="-120"/>
              </a:rPr>
              <a:t>relevant-judged documents only </a:t>
            </a:r>
            <a:pPr algn="l" indent="0" marL="0">
              <a:lnSpc>
                <a:spcPct val="124138"/>
              </a:lnSpc>
              <a:buNone/>
            </a:pPr>
            <a:r>
              <a:rPr lang="en-US" sz="1800" b="1" dirty="0">
                <a:solidFill>
                  <a:srgbClr val="181611"/>
                </a:solidFill>
                <a:latin typeface="Inter" pitchFamily="34" charset="0"/>
                <a:ea typeface="Inter" pitchFamily="34" charset="-122"/>
                <a:cs typeface="Inter" pitchFamily="34" charset="-120"/>
              </a:rPr>
              <a:t>consistently beats random selection, at every shot count</a:t>
            </a:r>
            <a:endParaRPr lang="en-US" sz="1800" dirty="0"/>
          </a:p>
        </p:txBody>
      </p:sp>
      <p:sp>
        <p:nvSpPr>
          <p:cNvPr id="10" name="Text 7"/>
          <p:cNvSpPr/>
          <p:nvPr/>
        </p:nvSpPr>
        <p:spPr>
          <a:xfrm>
            <a:off x="1524000" y="6688455"/>
            <a:ext cx="7269275" cy="752475"/>
          </a:xfrm>
          <a:prstGeom prst="rect">
            <a:avLst/>
          </a:prstGeom>
          <a:noFill/>
          <a:ln/>
        </p:spPr>
        <p:txBody>
          <a:bodyPr wrap="square" lIns="25400" tIns="25400" rIns="25400" bIns="25400" rtlCol="0" anchor="t">
            <a:normAutofit/>
          </a:bodyPr>
          <a:lstStyle/>
          <a:p>
            <a:pPr algn="l" indent="0" marL="0">
              <a:lnSpc>
                <a:spcPct val="125000"/>
              </a:lnSpc>
              <a:buNone/>
            </a:pPr>
            <a:r>
              <a:rPr lang="en-US" sz="1875" dirty="0">
                <a:solidFill>
                  <a:srgbClr val="35332D"/>
                </a:solidFill>
                <a:latin typeface="Inter" pitchFamily="34" charset="0"/>
                <a:ea typeface="Inter" pitchFamily="34" charset="-122"/>
                <a:cs typeface="Inter" pitchFamily="34" charset="-120"/>
              </a:rPr>
              <a:t>Beyond 1–2 examples, additional context brings little further gain</a:t>
            </a:r>
            <a:endParaRPr lang="en-US" sz="1875" dirty="0"/>
          </a:p>
        </p:txBody>
      </p:sp>
      <p:sp>
        <p:nvSpPr>
          <p:cNvPr id="11" name="Text 8"/>
          <p:cNvSpPr/>
          <p:nvPr/>
        </p:nvSpPr>
        <p:spPr>
          <a:xfrm>
            <a:off x="1524000" y="7631430"/>
            <a:ext cx="7269275" cy="752475"/>
          </a:xfrm>
          <a:prstGeom prst="rect">
            <a:avLst/>
          </a:prstGeom>
          <a:noFill/>
          <a:ln/>
        </p:spPr>
        <p:txBody>
          <a:bodyPr wrap="square" lIns="25400" tIns="25400" rIns="25400" bIns="25400" rtlCol="0" anchor="t">
            <a:normAutofit/>
          </a:bodyPr>
          <a:lstStyle/>
          <a:p>
            <a:pPr algn="l" indent="0" marL="0">
              <a:lnSpc>
                <a:spcPct val="125000"/>
              </a:lnSpc>
              <a:buNone/>
            </a:pPr>
            <a:r>
              <a:rPr lang="en-US" sz="1875" dirty="0">
                <a:solidFill>
                  <a:srgbClr val="35332D"/>
                </a:solidFill>
                <a:latin typeface="Inter" pitchFamily="34" charset="0"/>
                <a:ea typeface="Inter" pitchFamily="34" charset="-122"/>
                <a:cs typeface="Inter" pitchFamily="34" charset="-120"/>
              </a:rPr>
              <a:t>MCC gains track F1 closely, so the improvement also holds at the system-ranking level</a:t>
            </a:r>
            <a:endParaRPr lang="en-US" sz="1875" dirty="0"/>
          </a:p>
        </p:txBody>
      </p:sp>
      <p:sp>
        <p:nvSpPr>
          <p:cNvPr id="12" name="Text 9"/>
          <p:cNvSpPr/>
          <p:nvPr/>
        </p:nvSpPr>
        <p:spPr>
          <a:xfrm>
            <a:off x="9000649" y="4154805"/>
            <a:ext cx="8539686" cy="238125"/>
          </a:xfrm>
          <a:prstGeom prst="rect">
            <a:avLst/>
          </a:prstGeom>
          <a:noFill/>
          <a:ln/>
        </p:spPr>
        <p:txBody>
          <a:bodyPr wrap="square" lIns="25400" tIns="25400" rIns="25400" bIns="25400" rtlCol="0" anchor="t">
            <a:normAutofit/>
          </a:bodyPr>
          <a:lstStyle/>
          <a:p>
            <a:pPr algn="l" indent="0" marL="0">
              <a:lnSpc>
                <a:spcPct val="105000"/>
              </a:lnSpc>
              <a:buNone/>
            </a:pPr>
            <a:r>
              <a:rPr lang="en-US" sz="1125" dirty="0">
                <a:solidFill>
                  <a:srgbClr val="82807A"/>
                </a:solidFill>
                <a:latin typeface="JetBrains Mono" pitchFamily="34" charset="0"/>
                <a:ea typeface="JetBrains Mono" pitchFamily="34" charset="-122"/>
                <a:cs typeface="JetBrains Mono" pitchFamily="34" charset="-120"/>
              </a:rPr>
              <a:t>F1 / MCC vs. gold labels</a:t>
            </a:r>
            <a:endParaRPr lang="en-US" sz="1125" dirty="0"/>
          </a:p>
        </p:txBody>
      </p:sp>
      <p:sp>
        <p:nvSpPr>
          <p:cNvPr id="13" name="Shape 10"/>
          <p:cNvSpPr/>
          <p:nvPr/>
        </p:nvSpPr>
        <p:spPr>
          <a:xfrm>
            <a:off x="9000649" y="4954905"/>
            <a:ext cx="7763351" cy="19050"/>
          </a:xfrm>
          <a:prstGeom prst="rect">
            <a:avLst/>
          </a:prstGeom>
          <a:solidFill>
            <a:srgbClr val="181611"/>
          </a:solidFill>
          <a:ln/>
        </p:spPr>
      </p:sp>
      <p:sp>
        <p:nvSpPr>
          <p:cNvPr id="14" name="Text 11"/>
          <p:cNvSpPr/>
          <p:nvPr/>
        </p:nvSpPr>
        <p:spPr>
          <a:xfrm>
            <a:off x="9076849" y="4583430"/>
            <a:ext cx="2583328" cy="333375"/>
          </a:xfrm>
          <a:prstGeom prst="rect">
            <a:avLst/>
          </a:prstGeom>
          <a:noFill/>
          <a:ln/>
        </p:spPr>
        <p:txBody>
          <a:bodyPr wrap="square" lIns="25400" tIns="25400" rIns="25400" bIns="25400" rtlCol="0" anchor="ctr">
            <a:normAutofit/>
          </a:bodyPr>
          <a:lstStyle/>
          <a:p>
            <a:pPr algn="l" indent="0" marL="0">
              <a:lnSpc>
                <a:spcPct val="125000"/>
              </a:lnSpc>
              <a:buNone/>
            </a:pPr>
            <a:r>
              <a:rPr lang="en-US" sz="1500" b="1" dirty="0">
                <a:solidFill>
                  <a:srgbClr val="181611"/>
                </a:solidFill>
                <a:latin typeface="Inter" pitchFamily="34" charset="0"/>
                <a:ea typeface="Inter" pitchFamily="34" charset="-122"/>
                <a:cs typeface="Inter" pitchFamily="34" charset="-120"/>
              </a:rPr>
              <a:t>Strategy</a:t>
            </a:r>
            <a:endParaRPr lang="en-US" sz="1500" dirty="0"/>
          </a:p>
        </p:txBody>
      </p:sp>
      <p:sp>
        <p:nvSpPr>
          <p:cNvPr id="15" name="Text 12"/>
          <p:cNvSpPr/>
          <p:nvPr/>
        </p:nvSpPr>
        <p:spPr>
          <a:xfrm>
            <a:off x="11656695" y="4583430"/>
            <a:ext cx="1625124" cy="333375"/>
          </a:xfrm>
          <a:prstGeom prst="rect">
            <a:avLst/>
          </a:prstGeom>
          <a:noFill/>
          <a:ln/>
        </p:spPr>
        <p:txBody>
          <a:bodyPr wrap="square" lIns="25400" tIns="25400" rIns="25400" bIns="25400" rtlCol="0" anchor="ctr">
            <a:normAutofit/>
          </a:bodyPr>
          <a:lstStyle/>
          <a:p>
            <a:pPr algn="r" indent="0" marL="0">
              <a:lnSpc>
                <a:spcPct val="125000"/>
              </a:lnSpc>
              <a:buNone/>
            </a:pPr>
            <a:r>
              <a:rPr lang="en-US" sz="1500" b="1" dirty="0">
                <a:solidFill>
                  <a:srgbClr val="181611"/>
                </a:solidFill>
                <a:latin typeface="Inter" pitchFamily="34" charset="0"/>
                <a:ea typeface="Inter" pitchFamily="34" charset="-122"/>
                <a:cs typeface="Inter" pitchFamily="34" charset="-120"/>
              </a:rPr>
              <a:t>DL-19</a:t>
            </a:r>
            <a:endParaRPr lang="en-US" sz="1500" dirty="0"/>
          </a:p>
        </p:txBody>
      </p:sp>
      <p:sp>
        <p:nvSpPr>
          <p:cNvPr id="16" name="Text 13"/>
          <p:cNvSpPr/>
          <p:nvPr/>
        </p:nvSpPr>
        <p:spPr>
          <a:xfrm>
            <a:off x="13358018" y="4583430"/>
            <a:ext cx="1636712" cy="333375"/>
          </a:xfrm>
          <a:prstGeom prst="rect">
            <a:avLst/>
          </a:prstGeom>
          <a:noFill/>
          <a:ln/>
        </p:spPr>
        <p:txBody>
          <a:bodyPr wrap="square" lIns="25400" tIns="25400" rIns="25400" bIns="25400" rtlCol="0" anchor="ctr">
            <a:normAutofit/>
          </a:bodyPr>
          <a:lstStyle/>
          <a:p>
            <a:pPr algn="r" indent="0" marL="0">
              <a:lnSpc>
                <a:spcPct val="125000"/>
              </a:lnSpc>
              <a:buNone/>
            </a:pPr>
            <a:r>
              <a:rPr lang="en-US" sz="1500" b="1" dirty="0">
                <a:solidFill>
                  <a:srgbClr val="181611"/>
                </a:solidFill>
                <a:latin typeface="Inter" pitchFamily="34" charset="0"/>
                <a:ea typeface="Inter" pitchFamily="34" charset="-122"/>
                <a:cs typeface="Inter" pitchFamily="34" charset="-120"/>
              </a:rPr>
              <a:t>DL-20</a:t>
            </a:r>
            <a:endParaRPr lang="en-US" sz="1500" dirty="0"/>
          </a:p>
        </p:txBody>
      </p:sp>
      <p:sp>
        <p:nvSpPr>
          <p:cNvPr id="17" name="Text 14"/>
          <p:cNvSpPr/>
          <p:nvPr/>
        </p:nvSpPr>
        <p:spPr>
          <a:xfrm>
            <a:off x="15070931" y="4583430"/>
            <a:ext cx="1616869" cy="333375"/>
          </a:xfrm>
          <a:prstGeom prst="rect">
            <a:avLst/>
          </a:prstGeom>
          <a:noFill/>
          <a:ln/>
        </p:spPr>
        <p:txBody>
          <a:bodyPr wrap="square" lIns="25400" tIns="25400" rIns="25400" bIns="25400" rtlCol="0" anchor="ctr">
            <a:normAutofit/>
          </a:bodyPr>
          <a:lstStyle/>
          <a:p>
            <a:pPr algn="r" indent="0" marL="0">
              <a:lnSpc>
                <a:spcPct val="125000"/>
              </a:lnSpc>
              <a:buNone/>
            </a:pPr>
            <a:r>
              <a:rPr lang="en-US" sz="1500" b="1" dirty="0">
                <a:solidFill>
                  <a:srgbClr val="181611"/>
                </a:solidFill>
                <a:latin typeface="Inter" pitchFamily="34" charset="0"/>
                <a:ea typeface="Inter" pitchFamily="34" charset="-122"/>
                <a:cs typeface="Inter" pitchFamily="34" charset="-120"/>
              </a:rPr>
              <a:t>TREC-8</a:t>
            </a:r>
            <a:endParaRPr lang="en-US" sz="1500" dirty="0"/>
          </a:p>
        </p:txBody>
      </p:sp>
      <p:sp>
        <p:nvSpPr>
          <p:cNvPr id="18" name="Shape 15"/>
          <p:cNvSpPr/>
          <p:nvPr/>
        </p:nvSpPr>
        <p:spPr>
          <a:xfrm>
            <a:off x="9000649" y="5416868"/>
            <a:ext cx="7763351" cy="9525"/>
          </a:xfrm>
          <a:prstGeom prst="rect">
            <a:avLst/>
          </a:prstGeom>
          <a:solidFill>
            <a:srgbClr val="D8D7D5"/>
          </a:solidFill>
          <a:ln/>
        </p:spPr>
      </p:sp>
      <p:sp>
        <p:nvSpPr>
          <p:cNvPr id="19" name="Text 16"/>
          <p:cNvSpPr/>
          <p:nvPr/>
        </p:nvSpPr>
        <p:spPr>
          <a:xfrm>
            <a:off x="9076849" y="5050155"/>
            <a:ext cx="2583328" cy="338138"/>
          </a:xfrm>
          <a:prstGeom prst="rect">
            <a:avLst/>
          </a:prstGeom>
          <a:noFill/>
          <a:ln/>
        </p:spPr>
        <p:txBody>
          <a:bodyPr wrap="square" lIns="25400" tIns="25400" rIns="25400" bIns="25400" rtlCol="0" anchor="ctr">
            <a:normAutofit/>
          </a:bodyPr>
          <a:lstStyle/>
          <a:p>
            <a:pPr algn="l" indent="0" marL="0">
              <a:lnSpc>
                <a:spcPct val="125000"/>
              </a:lnSpc>
              <a:buNone/>
            </a:pPr>
            <a:r>
              <a:rPr lang="en-US" sz="1500" dirty="0">
                <a:solidFill>
                  <a:srgbClr val="74716B"/>
                </a:solidFill>
                <a:latin typeface="Inter" pitchFamily="34" charset="0"/>
                <a:ea typeface="Inter" pitchFamily="34" charset="-122"/>
                <a:cs typeface="Inter" pitchFamily="34" charset="-120"/>
              </a:rPr>
              <a:t>Zero-shot</a:t>
            </a:r>
            <a:endParaRPr lang="en-US" sz="1500" dirty="0"/>
          </a:p>
        </p:txBody>
      </p:sp>
      <p:sp>
        <p:nvSpPr>
          <p:cNvPr id="20" name="Text 17"/>
          <p:cNvSpPr/>
          <p:nvPr/>
        </p:nvSpPr>
        <p:spPr>
          <a:xfrm>
            <a:off x="11656695" y="5050155"/>
            <a:ext cx="1625124" cy="338138"/>
          </a:xfrm>
          <a:prstGeom prst="rect">
            <a:avLst/>
          </a:prstGeom>
          <a:noFill/>
          <a:ln/>
        </p:spPr>
        <p:txBody>
          <a:bodyPr wrap="square" lIns="25400" tIns="25400" rIns="25400" bIns="25400" rtlCol="0" anchor="ctr">
            <a:normAutofit/>
          </a:bodyPr>
          <a:lstStyle/>
          <a:p>
            <a:pPr algn="r" indent="0" marL="0">
              <a:lnSpc>
                <a:spcPct val="125000"/>
              </a:lnSpc>
              <a:buNone/>
            </a:pPr>
            <a:r>
              <a:rPr lang="en-US" sz="1500" dirty="0">
                <a:solidFill>
                  <a:srgbClr val="74716B"/>
                </a:solidFill>
                <a:latin typeface="Inter" pitchFamily="34" charset="0"/>
                <a:ea typeface="Inter" pitchFamily="34" charset="-122"/>
                <a:cs typeface="Inter" pitchFamily="34" charset="-120"/>
              </a:rPr>
              <a:t>0.760 </a:t>
            </a:r>
            <a:pPr algn="r" indent="0" marL="0">
              <a:lnSpc>
                <a:spcPct val="125000"/>
              </a:lnSpc>
              <a:buNone/>
            </a:pPr>
            <a:r>
              <a:rPr lang="en-US" sz="1500" dirty="0">
                <a:solidFill>
                  <a:srgbClr val="918F88"/>
                </a:solidFill>
                <a:latin typeface="Inter" pitchFamily="34" charset="0"/>
                <a:ea typeface="Inter" pitchFamily="34" charset="-122"/>
                <a:cs typeface="Inter" pitchFamily="34" charset="-120"/>
              </a:rPr>
              <a:t>/ .609</a:t>
            </a:r>
            <a:endParaRPr lang="en-US" sz="1500" dirty="0"/>
          </a:p>
        </p:txBody>
      </p:sp>
      <p:sp>
        <p:nvSpPr>
          <p:cNvPr id="21" name="Text 18"/>
          <p:cNvSpPr/>
          <p:nvPr/>
        </p:nvSpPr>
        <p:spPr>
          <a:xfrm>
            <a:off x="13358018" y="5050155"/>
            <a:ext cx="1636712" cy="338138"/>
          </a:xfrm>
          <a:prstGeom prst="rect">
            <a:avLst/>
          </a:prstGeom>
          <a:noFill/>
          <a:ln/>
        </p:spPr>
        <p:txBody>
          <a:bodyPr wrap="square" lIns="25400" tIns="25400" rIns="25400" bIns="25400" rtlCol="0" anchor="ctr">
            <a:normAutofit/>
          </a:bodyPr>
          <a:lstStyle/>
          <a:p>
            <a:pPr algn="r" indent="0" marL="0">
              <a:lnSpc>
                <a:spcPct val="125000"/>
              </a:lnSpc>
              <a:buNone/>
            </a:pPr>
            <a:r>
              <a:rPr lang="en-US" sz="1500" dirty="0">
                <a:solidFill>
                  <a:srgbClr val="74716B"/>
                </a:solidFill>
                <a:latin typeface="Inter" pitchFamily="34" charset="0"/>
                <a:ea typeface="Inter" pitchFamily="34" charset="-122"/>
                <a:cs typeface="Inter" pitchFamily="34" charset="-120"/>
              </a:rPr>
              <a:t>0.663 </a:t>
            </a:r>
            <a:pPr algn="r" indent="0" marL="0">
              <a:lnSpc>
                <a:spcPct val="125000"/>
              </a:lnSpc>
              <a:buNone/>
            </a:pPr>
            <a:r>
              <a:rPr lang="en-US" sz="1500" dirty="0">
                <a:solidFill>
                  <a:srgbClr val="918F88"/>
                </a:solidFill>
                <a:latin typeface="Inter" pitchFamily="34" charset="0"/>
                <a:ea typeface="Inter" pitchFamily="34" charset="-122"/>
                <a:cs typeface="Inter" pitchFamily="34" charset="-120"/>
              </a:rPr>
              <a:t>/ .675</a:t>
            </a:r>
            <a:endParaRPr lang="en-US" sz="1500" dirty="0"/>
          </a:p>
        </p:txBody>
      </p:sp>
      <p:sp>
        <p:nvSpPr>
          <p:cNvPr id="22" name="Text 19"/>
          <p:cNvSpPr/>
          <p:nvPr/>
        </p:nvSpPr>
        <p:spPr>
          <a:xfrm>
            <a:off x="15070931" y="5050155"/>
            <a:ext cx="1616869" cy="338138"/>
          </a:xfrm>
          <a:prstGeom prst="rect">
            <a:avLst/>
          </a:prstGeom>
          <a:noFill/>
          <a:ln/>
        </p:spPr>
        <p:txBody>
          <a:bodyPr wrap="square" lIns="25400" tIns="25400" rIns="25400" bIns="25400" rtlCol="0" anchor="ctr">
            <a:normAutofit/>
          </a:bodyPr>
          <a:lstStyle/>
          <a:p>
            <a:pPr algn="r" indent="0" marL="0">
              <a:lnSpc>
                <a:spcPct val="125000"/>
              </a:lnSpc>
              <a:buNone/>
            </a:pPr>
            <a:r>
              <a:rPr lang="en-US" sz="1500" dirty="0">
                <a:solidFill>
                  <a:srgbClr val="74716B"/>
                </a:solidFill>
                <a:latin typeface="Inter" pitchFamily="34" charset="0"/>
                <a:ea typeface="Inter" pitchFamily="34" charset="-122"/>
                <a:cs typeface="Inter" pitchFamily="34" charset="-120"/>
              </a:rPr>
              <a:t>0.515 </a:t>
            </a:r>
            <a:pPr algn="r" indent="0" marL="0">
              <a:lnSpc>
                <a:spcPct val="125000"/>
              </a:lnSpc>
              <a:buNone/>
            </a:pPr>
            <a:r>
              <a:rPr lang="en-US" sz="1500" dirty="0">
                <a:solidFill>
                  <a:srgbClr val="918F88"/>
                </a:solidFill>
                <a:latin typeface="Inter" pitchFamily="34" charset="0"/>
                <a:ea typeface="Inter" pitchFamily="34" charset="-122"/>
                <a:cs typeface="Inter" pitchFamily="34" charset="-120"/>
              </a:rPr>
              <a:t>/ .510</a:t>
            </a:r>
            <a:endParaRPr lang="en-US" sz="1500" dirty="0"/>
          </a:p>
        </p:txBody>
      </p:sp>
      <p:sp>
        <p:nvSpPr>
          <p:cNvPr id="23" name="Text 20"/>
          <p:cNvSpPr/>
          <p:nvPr/>
        </p:nvSpPr>
        <p:spPr>
          <a:xfrm>
            <a:off x="9076849" y="5521643"/>
            <a:ext cx="2583328" cy="328613"/>
          </a:xfrm>
          <a:prstGeom prst="rect">
            <a:avLst/>
          </a:prstGeom>
          <a:noFill/>
          <a:ln/>
        </p:spPr>
        <p:txBody>
          <a:bodyPr wrap="square" lIns="25400" tIns="25400" rIns="25400" bIns="25400" rtlCol="0" anchor="ctr">
            <a:normAutofit/>
          </a:bodyPr>
          <a:lstStyle/>
          <a:p>
            <a:pPr algn="l" indent="0" marL="0">
              <a:lnSpc>
                <a:spcPct val="125000"/>
              </a:lnSpc>
              <a:buNone/>
            </a:pPr>
            <a:r>
              <a:rPr lang="en-US" sz="1500" dirty="0">
                <a:solidFill>
                  <a:srgbClr val="65635D"/>
                </a:solidFill>
                <a:latin typeface="Inter" pitchFamily="34" charset="0"/>
                <a:ea typeface="Inter" pitchFamily="34" charset="-122"/>
                <a:cs typeface="Inter" pitchFamily="34" charset="-120"/>
              </a:rPr>
              <a:t>ICL, 1-shot</a:t>
            </a:r>
            <a:endParaRPr lang="en-US" sz="1500" dirty="0"/>
          </a:p>
        </p:txBody>
      </p:sp>
      <p:sp>
        <p:nvSpPr>
          <p:cNvPr id="24" name="Text 21"/>
          <p:cNvSpPr/>
          <p:nvPr/>
        </p:nvSpPr>
        <p:spPr>
          <a:xfrm>
            <a:off x="11656695" y="5521643"/>
            <a:ext cx="1625124" cy="328613"/>
          </a:xfrm>
          <a:prstGeom prst="rect">
            <a:avLst/>
          </a:prstGeom>
          <a:noFill/>
          <a:ln/>
        </p:spPr>
        <p:txBody>
          <a:bodyPr wrap="square" lIns="25400" tIns="25400" rIns="25400" bIns="25400" rtlCol="0" anchor="ctr">
            <a:normAutofit/>
          </a:bodyPr>
          <a:lstStyle/>
          <a:p>
            <a:pPr algn="r" indent="0" marL="0">
              <a:lnSpc>
                <a:spcPct val="125000"/>
              </a:lnSpc>
              <a:buNone/>
            </a:pPr>
            <a:r>
              <a:rPr lang="en-US" sz="1500" dirty="0">
                <a:solidFill>
                  <a:srgbClr val="65635D"/>
                </a:solidFill>
                <a:latin typeface="Inter" pitchFamily="34" charset="0"/>
                <a:ea typeface="Inter" pitchFamily="34" charset="-122"/>
                <a:cs typeface="Inter" pitchFamily="34" charset="-120"/>
              </a:rPr>
              <a:t>0.835 </a:t>
            </a:r>
            <a:pPr algn="r" indent="0" marL="0">
              <a:lnSpc>
                <a:spcPct val="125000"/>
              </a:lnSpc>
              <a:buNone/>
            </a:pPr>
            <a:r>
              <a:rPr lang="en-US" sz="1500" dirty="0">
                <a:solidFill>
                  <a:srgbClr val="918F88"/>
                </a:solidFill>
                <a:latin typeface="Inter" pitchFamily="34" charset="0"/>
                <a:ea typeface="Inter" pitchFamily="34" charset="-122"/>
                <a:cs typeface="Inter" pitchFamily="34" charset="-120"/>
              </a:rPr>
              <a:t>/ .885</a:t>
            </a:r>
            <a:endParaRPr lang="en-US" sz="1500" dirty="0"/>
          </a:p>
        </p:txBody>
      </p:sp>
      <p:sp>
        <p:nvSpPr>
          <p:cNvPr id="25" name="Text 22"/>
          <p:cNvSpPr/>
          <p:nvPr/>
        </p:nvSpPr>
        <p:spPr>
          <a:xfrm>
            <a:off x="13358018" y="5521643"/>
            <a:ext cx="1636712" cy="328613"/>
          </a:xfrm>
          <a:prstGeom prst="rect">
            <a:avLst/>
          </a:prstGeom>
          <a:noFill/>
          <a:ln/>
        </p:spPr>
        <p:txBody>
          <a:bodyPr wrap="square" lIns="25400" tIns="25400" rIns="25400" bIns="25400" rtlCol="0" anchor="ctr">
            <a:normAutofit/>
          </a:bodyPr>
          <a:lstStyle/>
          <a:p>
            <a:pPr algn="r" indent="0" marL="0">
              <a:lnSpc>
                <a:spcPct val="125000"/>
              </a:lnSpc>
              <a:buNone/>
            </a:pPr>
            <a:r>
              <a:rPr lang="en-US" sz="1500" dirty="0">
                <a:solidFill>
                  <a:srgbClr val="65635D"/>
                </a:solidFill>
                <a:latin typeface="Inter" pitchFamily="34" charset="0"/>
                <a:ea typeface="Inter" pitchFamily="34" charset="-122"/>
                <a:cs typeface="Inter" pitchFamily="34" charset="-120"/>
              </a:rPr>
              <a:t>0.778 </a:t>
            </a:r>
            <a:pPr algn="r" indent="0" marL="0">
              <a:lnSpc>
                <a:spcPct val="125000"/>
              </a:lnSpc>
              <a:buNone/>
            </a:pPr>
            <a:r>
              <a:rPr lang="en-US" sz="1500" dirty="0">
                <a:solidFill>
                  <a:srgbClr val="918F88"/>
                </a:solidFill>
                <a:latin typeface="Inter" pitchFamily="34" charset="0"/>
                <a:ea typeface="Inter" pitchFamily="34" charset="-122"/>
                <a:cs typeface="Inter" pitchFamily="34" charset="-120"/>
              </a:rPr>
              <a:t>/ .818</a:t>
            </a:r>
            <a:endParaRPr lang="en-US" sz="1500" dirty="0"/>
          </a:p>
        </p:txBody>
      </p:sp>
      <p:sp>
        <p:nvSpPr>
          <p:cNvPr id="26" name="Text 23"/>
          <p:cNvSpPr/>
          <p:nvPr/>
        </p:nvSpPr>
        <p:spPr>
          <a:xfrm>
            <a:off x="15070931" y="5521643"/>
            <a:ext cx="1616869" cy="328613"/>
          </a:xfrm>
          <a:prstGeom prst="rect">
            <a:avLst/>
          </a:prstGeom>
          <a:noFill/>
          <a:ln/>
        </p:spPr>
        <p:txBody>
          <a:bodyPr wrap="square" lIns="25400" tIns="25400" rIns="25400" bIns="25400" rtlCol="0" anchor="ctr">
            <a:normAutofit/>
          </a:bodyPr>
          <a:lstStyle/>
          <a:p>
            <a:pPr algn="r" indent="0" marL="0">
              <a:lnSpc>
                <a:spcPct val="125000"/>
              </a:lnSpc>
              <a:buNone/>
            </a:pPr>
            <a:r>
              <a:rPr lang="en-US" sz="1500" dirty="0">
                <a:solidFill>
                  <a:srgbClr val="65635D"/>
                </a:solidFill>
                <a:latin typeface="Inter" pitchFamily="34" charset="0"/>
                <a:ea typeface="Inter" pitchFamily="34" charset="-122"/>
                <a:cs typeface="Inter" pitchFamily="34" charset="-120"/>
              </a:rPr>
              <a:t>0.697 </a:t>
            </a:r>
            <a:pPr algn="r" indent="0" marL="0">
              <a:lnSpc>
                <a:spcPct val="125000"/>
              </a:lnSpc>
              <a:buNone/>
            </a:pPr>
            <a:r>
              <a:rPr lang="en-US" sz="1500" dirty="0">
                <a:solidFill>
                  <a:srgbClr val="918F88"/>
                </a:solidFill>
                <a:latin typeface="Inter" pitchFamily="34" charset="0"/>
                <a:ea typeface="Inter" pitchFamily="34" charset="-122"/>
                <a:cs typeface="Inter" pitchFamily="34" charset="-120"/>
              </a:rPr>
              <a:t>/ .624</a:t>
            </a:r>
            <a:endParaRPr lang="en-US" sz="1500" dirty="0"/>
          </a:p>
        </p:txBody>
      </p:sp>
      <p:sp>
        <p:nvSpPr>
          <p:cNvPr id="27" name="Text 24"/>
          <p:cNvSpPr/>
          <p:nvPr/>
        </p:nvSpPr>
        <p:spPr>
          <a:xfrm>
            <a:off x="9076849" y="5888355"/>
            <a:ext cx="2583328" cy="323850"/>
          </a:xfrm>
          <a:prstGeom prst="rect">
            <a:avLst/>
          </a:prstGeom>
          <a:noFill/>
          <a:ln/>
        </p:spPr>
        <p:txBody>
          <a:bodyPr wrap="square" lIns="25400" tIns="25400" rIns="25400" bIns="25400" rtlCol="0" anchor="ctr">
            <a:normAutofit/>
          </a:bodyPr>
          <a:lstStyle/>
          <a:p>
            <a:pPr algn="l" indent="0" marL="0">
              <a:lnSpc>
                <a:spcPct val="125000"/>
              </a:lnSpc>
              <a:buNone/>
            </a:pPr>
            <a:r>
              <a:rPr lang="en-US" sz="1500" dirty="0">
                <a:solidFill>
                  <a:srgbClr val="65635D"/>
                </a:solidFill>
                <a:latin typeface="Inter" pitchFamily="34" charset="0"/>
                <a:ea typeface="Inter" pitchFamily="34" charset="-122"/>
                <a:cs typeface="Inter" pitchFamily="34" charset="-120"/>
              </a:rPr>
              <a:t>ICL, 2-shot</a:t>
            </a:r>
            <a:endParaRPr lang="en-US" sz="1500" dirty="0"/>
          </a:p>
        </p:txBody>
      </p:sp>
      <p:sp>
        <p:nvSpPr>
          <p:cNvPr id="28" name="Text 25"/>
          <p:cNvSpPr/>
          <p:nvPr/>
        </p:nvSpPr>
        <p:spPr>
          <a:xfrm>
            <a:off x="11656695" y="5888355"/>
            <a:ext cx="1625124" cy="323850"/>
          </a:xfrm>
          <a:prstGeom prst="rect">
            <a:avLst/>
          </a:prstGeom>
          <a:noFill/>
          <a:ln/>
        </p:spPr>
        <p:txBody>
          <a:bodyPr wrap="square" lIns="25400" tIns="25400" rIns="25400" bIns="25400" rtlCol="0" anchor="ctr">
            <a:normAutofit/>
          </a:bodyPr>
          <a:lstStyle/>
          <a:p>
            <a:pPr algn="r" indent="0" marL="0">
              <a:lnSpc>
                <a:spcPct val="125000"/>
              </a:lnSpc>
              <a:buNone/>
            </a:pPr>
            <a:r>
              <a:rPr lang="en-US" sz="1500" dirty="0">
                <a:solidFill>
                  <a:srgbClr val="65635D"/>
                </a:solidFill>
                <a:latin typeface="Inter" pitchFamily="34" charset="0"/>
                <a:ea typeface="Inter" pitchFamily="34" charset="-122"/>
                <a:cs typeface="Inter" pitchFamily="34" charset="-120"/>
              </a:rPr>
              <a:t>0.854 </a:t>
            </a:r>
            <a:pPr algn="r" indent="0" marL="0">
              <a:lnSpc>
                <a:spcPct val="125000"/>
              </a:lnSpc>
              <a:buNone/>
            </a:pPr>
            <a:r>
              <a:rPr lang="en-US" sz="1500" dirty="0">
                <a:solidFill>
                  <a:srgbClr val="918F88"/>
                </a:solidFill>
                <a:latin typeface="Inter" pitchFamily="34" charset="0"/>
                <a:ea typeface="Inter" pitchFamily="34" charset="-122"/>
                <a:cs typeface="Inter" pitchFamily="34" charset="-120"/>
              </a:rPr>
              <a:t>/ .913</a:t>
            </a:r>
            <a:endParaRPr lang="en-US" sz="1500" dirty="0"/>
          </a:p>
        </p:txBody>
      </p:sp>
      <p:sp>
        <p:nvSpPr>
          <p:cNvPr id="29" name="Text 26"/>
          <p:cNvSpPr/>
          <p:nvPr/>
        </p:nvSpPr>
        <p:spPr>
          <a:xfrm>
            <a:off x="13358018" y="5888355"/>
            <a:ext cx="1636712" cy="323850"/>
          </a:xfrm>
          <a:prstGeom prst="rect">
            <a:avLst/>
          </a:prstGeom>
          <a:noFill/>
          <a:ln/>
        </p:spPr>
        <p:txBody>
          <a:bodyPr wrap="square" lIns="25400" tIns="25400" rIns="25400" bIns="25400" rtlCol="0" anchor="ctr">
            <a:normAutofit/>
          </a:bodyPr>
          <a:lstStyle/>
          <a:p>
            <a:pPr algn="r" indent="0" marL="0">
              <a:lnSpc>
                <a:spcPct val="125000"/>
              </a:lnSpc>
              <a:buNone/>
            </a:pPr>
            <a:r>
              <a:rPr lang="en-US" sz="1500" dirty="0">
                <a:solidFill>
                  <a:srgbClr val="65635D"/>
                </a:solidFill>
                <a:latin typeface="Inter" pitchFamily="34" charset="0"/>
                <a:ea typeface="Inter" pitchFamily="34" charset="-122"/>
                <a:cs typeface="Inter" pitchFamily="34" charset="-120"/>
              </a:rPr>
              <a:t>0.807 </a:t>
            </a:r>
            <a:pPr algn="r" indent="0" marL="0">
              <a:lnSpc>
                <a:spcPct val="125000"/>
              </a:lnSpc>
              <a:buNone/>
            </a:pPr>
            <a:r>
              <a:rPr lang="en-US" sz="1500" dirty="0">
                <a:solidFill>
                  <a:srgbClr val="918F88"/>
                </a:solidFill>
                <a:latin typeface="Inter" pitchFamily="34" charset="0"/>
                <a:ea typeface="Inter" pitchFamily="34" charset="-122"/>
                <a:cs typeface="Inter" pitchFamily="34" charset="-120"/>
              </a:rPr>
              <a:t>/ .837</a:t>
            </a:r>
            <a:endParaRPr lang="en-US" sz="1500" dirty="0"/>
          </a:p>
        </p:txBody>
      </p:sp>
      <p:sp>
        <p:nvSpPr>
          <p:cNvPr id="30" name="Text 27"/>
          <p:cNvSpPr/>
          <p:nvPr/>
        </p:nvSpPr>
        <p:spPr>
          <a:xfrm>
            <a:off x="15070931" y="5888355"/>
            <a:ext cx="1616869" cy="323850"/>
          </a:xfrm>
          <a:prstGeom prst="rect">
            <a:avLst/>
          </a:prstGeom>
          <a:noFill/>
          <a:ln/>
        </p:spPr>
        <p:txBody>
          <a:bodyPr wrap="square" lIns="25400" tIns="25400" rIns="25400" bIns="25400" rtlCol="0" anchor="ctr">
            <a:normAutofit/>
          </a:bodyPr>
          <a:lstStyle/>
          <a:p>
            <a:pPr algn="r" indent="0" marL="0">
              <a:lnSpc>
                <a:spcPct val="125000"/>
              </a:lnSpc>
              <a:buNone/>
            </a:pPr>
            <a:r>
              <a:rPr lang="en-US" sz="1500" dirty="0">
                <a:solidFill>
                  <a:srgbClr val="65635D"/>
                </a:solidFill>
                <a:latin typeface="Inter" pitchFamily="34" charset="0"/>
                <a:ea typeface="Inter" pitchFamily="34" charset="-122"/>
                <a:cs typeface="Inter" pitchFamily="34" charset="-120"/>
              </a:rPr>
              <a:t>0.710 </a:t>
            </a:r>
            <a:pPr algn="r" indent="0" marL="0">
              <a:lnSpc>
                <a:spcPct val="125000"/>
              </a:lnSpc>
              <a:buNone/>
            </a:pPr>
            <a:r>
              <a:rPr lang="en-US" sz="1500" dirty="0">
                <a:solidFill>
                  <a:srgbClr val="918F88"/>
                </a:solidFill>
                <a:latin typeface="Inter" pitchFamily="34" charset="0"/>
                <a:ea typeface="Inter" pitchFamily="34" charset="-122"/>
                <a:cs typeface="Inter" pitchFamily="34" charset="-120"/>
              </a:rPr>
              <a:t>/ .646</a:t>
            </a:r>
            <a:endParaRPr lang="en-US" sz="1500" dirty="0"/>
          </a:p>
        </p:txBody>
      </p:sp>
      <p:sp>
        <p:nvSpPr>
          <p:cNvPr id="31" name="Shape 28"/>
          <p:cNvSpPr/>
          <p:nvPr/>
        </p:nvSpPr>
        <p:spPr>
          <a:xfrm>
            <a:off x="9000649" y="6626543"/>
            <a:ext cx="7763351" cy="9525"/>
          </a:xfrm>
          <a:prstGeom prst="rect">
            <a:avLst/>
          </a:prstGeom>
          <a:solidFill>
            <a:srgbClr val="D8D7D5"/>
          </a:solidFill>
          <a:ln/>
        </p:spPr>
      </p:sp>
      <p:sp>
        <p:nvSpPr>
          <p:cNvPr id="32" name="Text 29"/>
          <p:cNvSpPr/>
          <p:nvPr/>
        </p:nvSpPr>
        <p:spPr>
          <a:xfrm>
            <a:off x="9076849" y="6250305"/>
            <a:ext cx="2583328" cy="328613"/>
          </a:xfrm>
          <a:prstGeom prst="rect">
            <a:avLst/>
          </a:prstGeom>
          <a:noFill/>
          <a:ln/>
        </p:spPr>
        <p:txBody>
          <a:bodyPr wrap="square" lIns="25400" tIns="25400" rIns="25400" bIns="25400" rtlCol="0" anchor="ctr">
            <a:normAutofit/>
          </a:bodyPr>
          <a:lstStyle/>
          <a:p>
            <a:pPr algn="l" indent="0" marL="0">
              <a:lnSpc>
                <a:spcPct val="125000"/>
              </a:lnSpc>
              <a:buNone/>
            </a:pPr>
            <a:r>
              <a:rPr lang="en-US" sz="1500" dirty="0">
                <a:solidFill>
                  <a:srgbClr val="65635D"/>
                </a:solidFill>
                <a:latin typeface="Inter" pitchFamily="34" charset="0"/>
                <a:ea typeface="Inter" pitchFamily="34" charset="-122"/>
                <a:cs typeface="Inter" pitchFamily="34" charset="-120"/>
              </a:rPr>
              <a:t>ICL, 3-shot</a:t>
            </a:r>
            <a:endParaRPr lang="en-US" sz="1500" dirty="0"/>
          </a:p>
        </p:txBody>
      </p:sp>
      <p:sp>
        <p:nvSpPr>
          <p:cNvPr id="33" name="Text 30"/>
          <p:cNvSpPr/>
          <p:nvPr/>
        </p:nvSpPr>
        <p:spPr>
          <a:xfrm>
            <a:off x="11656695" y="6250305"/>
            <a:ext cx="1625124" cy="328613"/>
          </a:xfrm>
          <a:prstGeom prst="rect">
            <a:avLst/>
          </a:prstGeom>
          <a:noFill/>
          <a:ln/>
        </p:spPr>
        <p:txBody>
          <a:bodyPr wrap="square" lIns="25400" tIns="25400" rIns="25400" bIns="25400" rtlCol="0" anchor="ctr">
            <a:normAutofit/>
          </a:bodyPr>
          <a:lstStyle/>
          <a:p>
            <a:pPr algn="r" indent="0" marL="0">
              <a:lnSpc>
                <a:spcPct val="125000"/>
              </a:lnSpc>
              <a:buNone/>
            </a:pPr>
            <a:r>
              <a:rPr lang="en-US" sz="1500" dirty="0">
                <a:solidFill>
                  <a:srgbClr val="65635D"/>
                </a:solidFill>
                <a:latin typeface="Inter" pitchFamily="34" charset="0"/>
                <a:ea typeface="Inter" pitchFamily="34" charset="-122"/>
                <a:cs typeface="Inter" pitchFamily="34" charset="-120"/>
              </a:rPr>
              <a:t>0.856 </a:t>
            </a:r>
            <a:pPr algn="r" indent="0" marL="0">
              <a:lnSpc>
                <a:spcPct val="125000"/>
              </a:lnSpc>
              <a:buNone/>
            </a:pPr>
            <a:r>
              <a:rPr lang="en-US" sz="1500" dirty="0">
                <a:solidFill>
                  <a:srgbClr val="918F88"/>
                </a:solidFill>
                <a:latin typeface="Inter" pitchFamily="34" charset="0"/>
                <a:ea typeface="Inter" pitchFamily="34" charset="-122"/>
                <a:cs typeface="Inter" pitchFamily="34" charset="-120"/>
              </a:rPr>
              <a:t>/ .889</a:t>
            </a:r>
            <a:endParaRPr lang="en-US" sz="1500" dirty="0"/>
          </a:p>
        </p:txBody>
      </p:sp>
      <p:sp>
        <p:nvSpPr>
          <p:cNvPr id="34" name="Text 31"/>
          <p:cNvSpPr/>
          <p:nvPr/>
        </p:nvSpPr>
        <p:spPr>
          <a:xfrm>
            <a:off x="13358018" y="6250305"/>
            <a:ext cx="1636712" cy="328613"/>
          </a:xfrm>
          <a:prstGeom prst="rect">
            <a:avLst/>
          </a:prstGeom>
          <a:noFill/>
          <a:ln/>
        </p:spPr>
        <p:txBody>
          <a:bodyPr wrap="square" lIns="25400" tIns="25400" rIns="25400" bIns="25400" rtlCol="0" anchor="ctr">
            <a:normAutofit/>
          </a:bodyPr>
          <a:lstStyle/>
          <a:p>
            <a:pPr algn="r" indent="0" marL="0">
              <a:lnSpc>
                <a:spcPct val="125000"/>
              </a:lnSpc>
              <a:buNone/>
            </a:pPr>
            <a:r>
              <a:rPr lang="en-US" sz="1500" dirty="0">
                <a:solidFill>
                  <a:srgbClr val="65635D"/>
                </a:solidFill>
                <a:latin typeface="Inter" pitchFamily="34" charset="0"/>
                <a:ea typeface="Inter" pitchFamily="34" charset="-122"/>
                <a:cs typeface="Inter" pitchFamily="34" charset="-120"/>
              </a:rPr>
              <a:t>0.816 </a:t>
            </a:r>
            <a:pPr algn="r" indent="0" marL="0">
              <a:lnSpc>
                <a:spcPct val="125000"/>
              </a:lnSpc>
              <a:buNone/>
            </a:pPr>
            <a:r>
              <a:rPr lang="en-US" sz="1500" dirty="0">
                <a:solidFill>
                  <a:srgbClr val="918F88"/>
                </a:solidFill>
                <a:latin typeface="Inter" pitchFamily="34" charset="0"/>
                <a:ea typeface="Inter" pitchFamily="34" charset="-122"/>
                <a:cs typeface="Inter" pitchFamily="34" charset="-120"/>
              </a:rPr>
              <a:t>/ .837</a:t>
            </a:r>
            <a:endParaRPr lang="en-US" sz="1500" dirty="0"/>
          </a:p>
        </p:txBody>
      </p:sp>
      <p:sp>
        <p:nvSpPr>
          <p:cNvPr id="35" name="Text 32"/>
          <p:cNvSpPr/>
          <p:nvPr/>
        </p:nvSpPr>
        <p:spPr>
          <a:xfrm>
            <a:off x="15070931" y="6250305"/>
            <a:ext cx="1616869" cy="328613"/>
          </a:xfrm>
          <a:prstGeom prst="rect">
            <a:avLst/>
          </a:prstGeom>
          <a:noFill/>
          <a:ln/>
        </p:spPr>
        <p:txBody>
          <a:bodyPr wrap="square" lIns="25400" tIns="25400" rIns="25400" bIns="25400" rtlCol="0" anchor="ctr">
            <a:normAutofit/>
          </a:bodyPr>
          <a:lstStyle/>
          <a:p>
            <a:pPr algn="r" indent="0" marL="0">
              <a:lnSpc>
                <a:spcPct val="125000"/>
              </a:lnSpc>
              <a:buNone/>
            </a:pPr>
            <a:r>
              <a:rPr lang="en-US" sz="1500" dirty="0">
                <a:solidFill>
                  <a:srgbClr val="65635D"/>
                </a:solidFill>
                <a:latin typeface="Inter" pitchFamily="34" charset="0"/>
                <a:ea typeface="Inter" pitchFamily="34" charset="-122"/>
                <a:cs typeface="Inter" pitchFamily="34" charset="-120"/>
              </a:rPr>
              <a:t>0.727 </a:t>
            </a:r>
            <a:pPr algn="r" indent="0" marL="0">
              <a:lnSpc>
                <a:spcPct val="125000"/>
              </a:lnSpc>
              <a:buNone/>
            </a:pPr>
            <a:r>
              <a:rPr lang="en-US" sz="1500" dirty="0">
                <a:solidFill>
                  <a:srgbClr val="918F88"/>
                </a:solidFill>
                <a:latin typeface="Inter" pitchFamily="34" charset="0"/>
                <a:ea typeface="Inter" pitchFamily="34" charset="-122"/>
                <a:cs typeface="Inter" pitchFamily="34" charset="-120"/>
              </a:rPr>
              <a:t>/ .661</a:t>
            </a:r>
            <a:endParaRPr lang="en-US" sz="1500" dirty="0"/>
          </a:p>
        </p:txBody>
      </p:sp>
      <p:sp>
        <p:nvSpPr>
          <p:cNvPr id="36" name="Text 33"/>
          <p:cNvSpPr/>
          <p:nvPr/>
        </p:nvSpPr>
        <p:spPr>
          <a:xfrm>
            <a:off x="9076849" y="6731318"/>
            <a:ext cx="2583328" cy="328613"/>
          </a:xfrm>
          <a:prstGeom prst="rect">
            <a:avLst/>
          </a:prstGeom>
          <a:noFill/>
          <a:ln/>
        </p:spPr>
        <p:txBody>
          <a:bodyPr wrap="square" lIns="25400" tIns="25400" rIns="25400" bIns="25400" rtlCol="0" anchor="ctr">
            <a:normAutofit/>
          </a:bodyPr>
          <a:lstStyle/>
          <a:p>
            <a:pPr algn="l" indent="0" marL="0">
              <a:lnSpc>
                <a:spcPct val="125000"/>
              </a:lnSpc>
              <a:buNone/>
            </a:pPr>
            <a:r>
              <a:rPr lang="en-US" sz="1500" dirty="0">
                <a:solidFill>
                  <a:srgbClr val="65635D"/>
                </a:solidFill>
                <a:latin typeface="Inter" pitchFamily="34" charset="0"/>
                <a:ea typeface="Inter" pitchFamily="34" charset="-122"/>
                <a:cs typeface="Inter" pitchFamily="34" charset="-120"/>
              </a:rPr>
              <a:t>ICL Relevant, 1-shot</a:t>
            </a:r>
            <a:endParaRPr lang="en-US" sz="1500" dirty="0"/>
          </a:p>
        </p:txBody>
      </p:sp>
      <p:sp>
        <p:nvSpPr>
          <p:cNvPr id="37" name="Text 34"/>
          <p:cNvSpPr/>
          <p:nvPr/>
        </p:nvSpPr>
        <p:spPr>
          <a:xfrm>
            <a:off x="11656695" y="6731318"/>
            <a:ext cx="1625124" cy="328613"/>
          </a:xfrm>
          <a:prstGeom prst="rect">
            <a:avLst/>
          </a:prstGeom>
          <a:noFill/>
          <a:ln/>
        </p:spPr>
        <p:txBody>
          <a:bodyPr wrap="square" lIns="25400" tIns="25400" rIns="25400" bIns="25400" rtlCol="0" anchor="ctr">
            <a:normAutofit/>
          </a:bodyPr>
          <a:lstStyle/>
          <a:p>
            <a:pPr algn="r" indent="0" marL="0">
              <a:lnSpc>
                <a:spcPct val="125000"/>
              </a:lnSpc>
              <a:buNone/>
            </a:pPr>
            <a:r>
              <a:rPr lang="en-US" sz="1500" dirty="0">
                <a:solidFill>
                  <a:srgbClr val="65635D"/>
                </a:solidFill>
                <a:latin typeface="Inter" pitchFamily="34" charset="0"/>
                <a:ea typeface="Inter" pitchFamily="34" charset="-122"/>
                <a:cs typeface="Inter" pitchFamily="34" charset="-120"/>
              </a:rPr>
              <a:t>0.865 </a:t>
            </a:r>
            <a:pPr algn="r" indent="0" marL="0">
              <a:lnSpc>
                <a:spcPct val="125000"/>
              </a:lnSpc>
              <a:buNone/>
            </a:pPr>
            <a:r>
              <a:rPr lang="en-US" sz="1500" dirty="0">
                <a:solidFill>
                  <a:srgbClr val="918F88"/>
                </a:solidFill>
                <a:latin typeface="Inter" pitchFamily="34" charset="0"/>
                <a:ea typeface="Inter" pitchFamily="34" charset="-122"/>
                <a:cs typeface="Inter" pitchFamily="34" charset="-120"/>
              </a:rPr>
              <a:t>/ .914</a:t>
            </a:r>
            <a:endParaRPr lang="en-US" sz="1500" dirty="0"/>
          </a:p>
        </p:txBody>
      </p:sp>
      <p:sp>
        <p:nvSpPr>
          <p:cNvPr id="38" name="Text 35"/>
          <p:cNvSpPr/>
          <p:nvPr/>
        </p:nvSpPr>
        <p:spPr>
          <a:xfrm>
            <a:off x="13358018" y="6731318"/>
            <a:ext cx="1636712" cy="328613"/>
          </a:xfrm>
          <a:prstGeom prst="rect">
            <a:avLst/>
          </a:prstGeom>
          <a:noFill/>
          <a:ln/>
        </p:spPr>
        <p:txBody>
          <a:bodyPr wrap="square" lIns="25400" tIns="25400" rIns="25400" bIns="25400" rtlCol="0" anchor="ctr">
            <a:normAutofit/>
          </a:bodyPr>
          <a:lstStyle/>
          <a:p>
            <a:pPr algn="r" indent="0" marL="0">
              <a:lnSpc>
                <a:spcPct val="125000"/>
              </a:lnSpc>
              <a:buNone/>
            </a:pPr>
            <a:r>
              <a:rPr lang="en-US" sz="1500" dirty="0">
                <a:solidFill>
                  <a:srgbClr val="65635D"/>
                </a:solidFill>
                <a:latin typeface="Inter" pitchFamily="34" charset="0"/>
                <a:ea typeface="Inter" pitchFamily="34" charset="-122"/>
                <a:cs typeface="Inter" pitchFamily="34" charset="-120"/>
              </a:rPr>
              <a:t>0.838 </a:t>
            </a:r>
            <a:pPr algn="r" indent="0" marL="0">
              <a:lnSpc>
                <a:spcPct val="125000"/>
              </a:lnSpc>
              <a:buNone/>
            </a:pPr>
            <a:r>
              <a:rPr lang="en-US" sz="1500" dirty="0">
                <a:solidFill>
                  <a:srgbClr val="918F88"/>
                </a:solidFill>
                <a:latin typeface="Inter" pitchFamily="34" charset="0"/>
                <a:ea typeface="Inter" pitchFamily="34" charset="-122"/>
                <a:cs typeface="Inter" pitchFamily="34" charset="-120"/>
              </a:rPr>
              <a:t>/ .866</a:t>
            </a:r>
            <a:endParaRPr lang="en-US" sz="1500" dirty="0"/>
          </a:p>
        </p:txBody>
      </p:sp>
      <p:sp>
        <p:nvSpPr>
          <p:cNvPr id="39" name="Text 36"/>
          <p:cNvSpPr/>
          <p:nvPr/>
        </p:nvSpPr>
        <p:spPr>
          <a:xfrm>
            <a:off x="15070931" y="6731318"/>
            <a:ext cx="1616869" cy="328613"/>
          </a:xfrm>
          <a:prstGeom prst="rect">
            <a:avLst/>
          </a:prstGeom>
          <a:noFill/>
          <a:ln/>
        </p:spPr>
        <p:txBody>
          <a:bodyPr wrap="square" lIns="25400" tIns="25400" rIns="25400" bIns="25400" rtlCol="0" anchor="ctr">
            <a:normAutofit/>
          </a:bodyPr>
          <a:lstStyle/>
          <a:p>
            <a:pPr algn="r" indent="0" marL="0">
              <a:lnSpc>
                <a:spcPct val="125000"/>
              </a:lnSpc>
              <a:buNone/>
            </a:pPr>
            <a:r>
              <a:rPr lang="en-US" sz="1500" b="1" dirty="0">
                <a:solidFill>
                  <a:srgbClr val="181611"/>
                </a:solidFill>
                <a:latin typeface="Inter" pitchFamily="34" charset="0"/>
                <a:ea typeface="Inter" pitchFamily="34" charset="-122"/>
                <a:cs typeface="Inter" pitchFamily="34" charset="-120"/>
              </a:rPr>
              <a:t>0.768 / .727</a:t>
            </a:r>
            <a:endParaRPr lang="en-US" sz="1500" dirty="0"/>
          </a:p>
        </p:txBody>
      </p:sp>
      <p:sp>
        <p:nvSpPr>
          <p:cNvPr id="40" name="Text 37"/>
          <p:cNvSpPr/>
          <p:nvPr/>
        </p:nvSpPr>
        <p:spPr>
          <a:xfrm>
            <a:off x="9076849" y="7098030"/>
            <a:ext cx="2583328" cy="323850"/>
          </a:xfrm>
          <a:prstGeom prst="rect">
            <a:avLst/>
          </a:prstGeom>
          <a:noFill/>
          <a:ln/>
        </p:spPr>
        <p:txBody>
          <a:bodyPr wrap="square" lIns="25400" tIns="25400" rIns="25400" bIns="25400" rtlCol="0" anchor="ctr">
            <a:normAutofit/>
          </a:bodyPr>
          <a:lstStyle/>
          <a:p>
            <a:pPr algn="l" indent="0" marL="0">
              <a:lnSpc>
                <a:spcPct val="125000"/>
              </a:lnSpc>
              <a:buNone/>
            </a:pPr>
            <a:r>
              <a:rPr lang="en-US" sz="1500" dirty="0">
                <a:solidFill>
                  <a:srgbClr val="65635D"/>
                </a:solidFill>
                <a:latin typeface="Inter" pitchFamily="34" charset="0"/>
                <a:ea typeface="Inter" pitchFamily="34" charset="-122"/>
                <a:cs typeface="Inter" pitchFamily="34" charset="-120"/>
              </a:rPr>
              <a:t>ICL Relevant, 2-shot</a:t>
            </a:r>
            <a:endParaRPr lang="en-US" sz="1500" dirty="0"/>
          </a:p>
        </p:txBody>
      </p:sp>
      <p:sp>
        <p:nvSpPr>
          <p:cNvPr id="41" name="Text 38"/>
          <p:cNvSpPr/>
          <p:nvPr/>
        </p:nvSpPr>
        <p:spPr>
          <a:xfrm>
            <a:off x="11656695" y="7098030"/>
            <a:ext cx="1625124" cy="323850"/>
          </a:xfrm>
          <a:prstGeom prst="rect">
            <a:avLst/>
          </a:prstGeom>
          <a:noFill/>
          <a:ln/>
        </p:spPr>
        <p:txBody>
          <a:bodyPr wrap="square" lIns="25400" tIns="25400" rIns="25400" bIns="25400" rtlCol="0" anchor="ctr">
            <a:normAutofit/>
          </a:bodyPr>
          <a:lstStyle/>
          <a:p>
            <a:pPr algn="r" indent="0" marL="0">
              <a:lnSpc>
                <a:spcPct val="125000"/>
              </a:lnSpc>
              <a:buNone/>
            </a:pPr>
            <a:r>
              <a:rPr lang="en-US" sz="1500" dirty="0">
                <a:solidFill>
                  <a:srgbClr val="65635D"/>
                </a:solidFill>
                <a:latin typeface="Inter" pitchFamily="34" charset="0"/>
                <a:ea typeface="Inter" pitchFamily="34" charset="-122"/>
                <a:cs typeface="Inter" pitchFamily="34" charset="-120"/>
              </a:rPr>
              <a:t>0.869 </a:t>
            </a:r>
            <a:pPr algn="r" indent="0" marL="0">
              <a:lnSpc>
                <a:spcPct val="125000"/>
              </a:lnSpc>
              <a:buNone/>
            </a:pPr>
            <a:r>
              <a:rPr lang="en-US" sz="1500" b="1" dirty="0">
                <a:solidFill>
                  <a:srgbClr val="181611"/>
                </a:solidFill>
                <a:latin typeface="Inter" pitchFamily="34" charset="0"/>
                <a:ea typeface="Inter" pitchFamily="34" charset="-122"/>
                <a:cs typeface="Inter" pitchFamily="34" charset="-120"/>
              </a:rPr>
              <a:t>/ .927</a:t>
            </a:r>
            <a:endParaRPr lang="en-US" sz="1500" dirty="0"/>
          </a:p>
        </p:txBody>
      </p:sp>
      <p:sp>
        <p:nvSpPr>
          <p:cNvPr id="42" name="Text 39"/>
          <p:cNvSpPr/>
          <p:nvPr/>
        </p:nvSpPr>
        <p:spPr>
          <a:xfrm>
            <a:off x="13358018" y="7098030"/>
            <a:ext cx="1636712" cy="323850"/>
          </a:xfrm>
          <a:prstGeom prst="rect">
            <a:avLst/>
          </a:prstGeom>
          <a:noFill/>
          <a:ln/>
        </p:spPr>
        <p:txBody>
          <a:bodyPr wrap="square" lIns="25400" tIns="25400" rIns="25400" bIns="25400" rtlCol="0" anchor="ctr">
            <a:normAutofit/>
          </a:bodyPr>
          <a:lstStyle/>
          <a:p>
            <a:pPr algn="r" indent="0" marL="0">
              <a:lnSpc>
                <a:spcPct val="125000"/>
              </a:lnSpc>
              <a:buNone/>
            </a:pPr>
            <a:r>
              <a:rPr lang="en-US" sz="1500" dirty="0">
                <a:solidFill>
                  <a:srgbClr val="65635D"/>
                </a:solidFill>
                <a:latin typeface="Inter" pitchFamily="34" charset="0"/>
                <a:ea typeface="Inter" pitchFamily="34" charset="-122"/>
                <a:cs typeface="Inter" pitchFamily="34" charset="-120"/>
              </a:rPr>
              <a:t>0.841 </a:t>
            </a:r>
            <a:pPr algn="r" indent="0" marL="0">
              <a:lnSpc>
                <a:spcPct val="125000"/>
              </a:lnSpc>
              <a:buNone/>
            </a:pPr>
            <a:r>
              <a:rPr lang="en-US" sz="1500" b="1" dirty="0">
                <a:solidFill>
                  <a:srgbClr val="181611"/>
                </a:solidFill>
                <a:latin typeface="Inter" pitchFamily="34" charset="0"/>
                <a:ea typeface="Inter" pitchFamily="34" charset="-122"/>
                <a:cs typeface="Inter" pitchFamily="34" charset="-120"/>
              </a:rPr>
              <a:t>/ .879</a:t>
            </a:r>
            <a:endParaRPr lang="en-US" sz="1500" dirty="0"/>
          </a:p>
        </p:txBody>
      </p:sp>
      <p:sp>
        <p:nvSpPr>
          <p:cNvPr id="43" name="Text 40"/>
          <p:cNvSpPr/>
          <p:nvPr/>
        </p:nvSpPr>
        <p:spPr>
          <a:xfrm>
            <a:off x="15070931" y="7098030"/>
            <a:ext cx="1616869" cy="323850"/>
          </a:xfrm>
          <a:prstGeom prst="rect">
            <a:avLst/>
          </a:prstGeom>
          <a:noFill/>
          <a:ln/>
        </p:spPr>
        <p:txBody>
          <a:bodyPr wrap="square" lIns="25400" tIns="25400" rIns="25400" bIns="25400" rtlCol="0" anchor="ctr">
            <a:normAutofit/>
          </a:bodyPr>
          <a:lstStyle/>
          <a:p>
            <a:pPr algn="r" indent="0" marL="0">
              <a:lnSpc>
                <a:spcPct val="125000"/>
              </a:lnSpc>
              <a:buNone/>
            </a:pPr>
            <a:r>
              <a:rPr lang="en-US" sz="1500" dirty="0">
                <a:solidFill>
                  <a:srgbClr val="65635D"/>
                </a:solidFill>
                <a:latin typeface="Inter" pitchFamily="34" charset="0"/>
                <a:ea typeface="Inter" pitchFamily="34" charset="-122"/>
                <a:cs typeface="Inter" pitchFamily="34" charset="-120"/>
              </a:rPr>
              <a:t>0.741 </a:t>
            </a:r>
            <a:pPr algn="r" indent="0" marL="0">
              <a:lnSpc>
                <a:spcPct val="125000"/>
              </a:lnSpc>
              <a:buNone/>
            </a:pPr>
            <a:r>
              <a:rPr lang="en-US" sz="1500" dirty="0">
                <a:solidFill>
                  <a:srgbClr val="918F88"/>
                </a:solidFill>
                <a:latin typeface="Inter" pitchFamily="34" charset="0"/>
                <a:ea typeface="Inter" pitchFamily="34" charset="-122"/>
                <a:cs typeface="Inter" pitchFamily="34" charset="-120"/>
              </a:rPr>
              <a:t>/ .706</a:t>
            </a:r>
            <a:endParaRPr lang="en-US" sz="1500" dirty="0"/>
          </a:p>
        </p:txBody>
      </p:sp>
      <p:sp>
        <p:nvSpPr>
          <p:cNvPr id="44" name="Text 41"/>
          <p:cNvSpPr/>
          <p:nvPr/>
        </p:nvSpPr>
        <p:spPr>
          <a:xfrm>
            <a:off x="9076849" y="7459980"/>
            <a:ext cx="2583328" cy="323850"/>
          </a:xfrm>
          <a:prstGeom prst="rect">
            <a:avLst/>
          </a:prstGeom>
          <a:noFill/>
          <a:ln/>
        </p:spPr>
        <p:txBody>
          <a:bodyPr wrap="square" lIns="25400" tIns="25400" rIns="25400" bIns="25400" rtlCol="0" anchor="ctr">
            <a:normAutofit/>
          </a:bodyPr>
          <a:lstStyle/>
          <a:p>
            <a:pPr algn="l" indent="0" marL="0">
              <a:lnSpc>
                <a:spcPct val="125000"/>
              </a:lnSpc>
              <a:buNone/>
            </a:pPr>
            <a:r>
              <a:rPr lang="en-US" sz="1500" dirty="0">
                <a:solidFill>
                  <a:srgbClr val="65635D"/>
                </a:solidFill>
                <a:latin typeface="Inter" pitchFamily="34" charset="0"/>
                <a:ea typeface="Inter" pitchFamily="34" charset="-122"/>
                <a:cs typeface="Inter" pitchFamily="34" charset="-120"/>
              </a:rPr>
              <a:t>ICL Relevant, 3-shot</a:t>
            </a:r>
            <a:endParaRPr lang="en-US" sz="1500" dirty="0"/>
          </a:p>
        </p:txBody>
      </p:sp>
      <p:sp>
        <p:nvSpPr>
          <p:cNvPr id="45" name="Text 42"/>
          <p:cNvSpPr/>
          <p:nvPr/>
        </p:nvSpPr>
        <p:spPr>
          <a:xfrm>
            <a:off x="11656695" y="7459980"/>
            <a:ext cx="1625124" cy="323850"/>
          </a:xfrm>
          <a:prstGeom prst="rect">
            <a:avLst/>
          </a:prstGeom>
          <a:noFill/>
          <a:ln/>
        </p:spPr>
        <p:txBody>
          <a:bodyPr wrap="square" lIns="25400" tIns="25400" rIns="25400" bIns="25400" rtlCol="0" anchor="ctr">
            <a:normAutofit/>
          </a:bodyPr>
          <a:lstStyle/>
          <a:p>
            <a:pPr algn="r" indent="0" marL="0">
              <a:lnSpc>
                <a:spcPct val="125000"/>
              </a:lnSpc>
              <a:buNone/>
            </a:pPr>
            <a:r>
              <a:rPr lang="en-US" sz="1500" b="1" dirty="0">
                <a:solidFill>
                  <a:srgbClr val="181611"/>
                </a:solidFill>
                <a:latin typeface="Inter" pitchFamily="34" charset="0"/>
                <a:ea typeface="Inter" pitchFamily="34" charset="-122"/>
                <a:cs typeface="Inter" pitchFamily="34" charset="-120"/>
              </a:rPr>
              <a:t>0.875 </a:t>
            </a:r>
            <a:pPr algn="r" indent="0" marL="0">
              <a:lnSpc>
                <a:spcPct val="125000"/>
              </a:lnSpc>
              <a:buNone/>
            </a:pPr>
            <a:r>
              <a:rPr lang="en-US" sz="1500" dirty="0">
                <a:solidFill>
                  <a:srgbClr val="918F88"/>
                </a:solidFill>
                <a:latin typeface="Inter" pitchFamily="34" charset="0"/>
                <a:ea typeface="Inter" pitchFamily="34" charset="-122"/>
                <a:cs typeface="Inter" pitchFamily="34" charset="-120"/>
              </a:rPr>
              <a:t>/ .924</a:t>
            </a:r>
            <a:endParaRPr lang="en-US" sz="1500" dirty="0"/>
          </a:p>
        </p:txBody>
      </p:sp>
      <p:sp>
        <p:nvSpPr>
          <p:cNvPr id="46" name="Text 43"/>
          <p:cNvSpPr/>
          <p:nvPr/>
        </p:nvSpPr>
        <p:spPr>
          <a:xfrm>
            <a:off x="13358018" y="7459980"/>
            <a:ext cx="1636712" cy="323850"/>
          </a:xfrm>
          <a:prstGeom prst="rect">
            <a:avLst/>
          </a:prstGeom>
          <a:noFill/>
          <a:ln/>
        </p:spPr>
        <p:txBody>
          <a:bodyPr wrap="square" lIns="25400" tIns="25400" rIns="25400" bIns="25400" rtlCol="0" anchor="ctr">
            <a:normAutofit/>
          </a:bodyPr>
          <a:lstStyle/>
          <a:p>
            <a:pPr algn="r" indent="0" marL="0">
              <a:lnSpc>
                <a:spcPct val="125000"/>
              </a:lnSpc>
              <a:buNone/>
            </a:pPr>
            <a:r>
              <a:rPr lang="en-US" sz="1500" b="1" dirty="0">
                <a:solidFill>
                  <a:srgbClr val="181611"/>
                </a:solidFill>
                <a:latin typeface="Inter" pitchFamily="34" charset="0"/>
                <a:ea typeface="Inter" pitchFamily="34" charset="-122"/>
                <a:cs typeface="Inter" pitchFamily="34" charset="-120"/>
              </a:rPr>
              <a:t>0.849 </a:t>
            </a:r>
            <a:pPr algn="r" indent="0" marL="0">
              <a:lnSpc>
                <a:spcPct val="125000"/>
              </a:lnSpc>
              <a:buNone/>
            </a:pPr>
            <a:r>
              <a:rPr lang="en-US" sz="1500" dirty="0">
                <a:solidFill>
                  <a:srgbClr val="918F88"/>
                </a:solidFill>
                <a:latin typeface="Inter" pitchFamily="34" charset="0"/>
                <a:ea typeface="Inter" pitchFamily="34" charset="-122"/>
                <a:cs typeface="Inter" pitchFamily="34" charset="-120"/>
              </a:rPr>
              <a:t>/ .878</a:t>
            </a:r>
            <a:endParaRPr lang="en-US" sz="1500" dirty="0"/>
          </a:p>
        </p:txBody>
      </p:sp>
      <p:sp>
        <p:nvSpPr>
          <p:cNvPr id="47" name="Text 44"/>
          <p:cNvSpPr/>
          <p:nvPr/>
        </p:nvSpPr>
        <p:spPr>
          <a:xfrm>
            <a:off x="15070931" y="7459980"/>
            <a:ext cx="1616869" cy="323850"/>
          </a:xfrm>
          <a:prstGeom prst="rect">
            <a:avLst/>
          </a:prstGeom>
          <a:noFill/>
          <a:ln/>
        </p:spPr>
        <p:txBody>
          <a:bodyPr wrap="square" lIns="25400" tIns="25400" rIns="25400" bIns="25400" rtlCol="0" anchor="ctr">
            <a:normAutofit/>
          </a:bodyPr>
          <a:lstStyle/>
          <a:p>
            <a:pPr algn="r" indent="0" marL="0">
              <a:lnSpc>
                <a:spcPct val="125000"/>
              </a:lnSpc>
              <a:buNone/>
            </a:pPr>
            <a:r>
              <a:rPr lang="en-US" sz="1500" dirty="0">
                <a:solidFill>
                  <a:srgbClr val="65635D"/>
                </a:solidFill>
                <a:latin typeface="Inter" pitchFamily="34" charset="0"/>
                <a:ea typeface="Inter" pitchFamily="34" charset="-122"/>
                <a:cs typeface="Inter" pitchFamily="34" charset="-120"/>
              </a:rPr>
              <a:t>0.732 / .705</a:t>
            </a:r>
            <a:endParaRPr lang="en-US"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17068800" y="9540240"/>
            <a:ext cx="533400" cy="251460"/>
          </a:xfrm>
          <a:prstGeom prst="rect">
            <a:avLst/>
          </a:prstGeom>
          <a:noFill/>
          <a:ln/>
        </p:spPr>
        <p:txBody>
          <a:bodyPr wrap="square" lIns="25400" tIns="25400" rIns="25400" bIns="25400" rtlCol="0" anchor="t">
            <a:normAutofit/>
          </a:bodyPr>
          <a:lstStyle/>
          <a:p>
            <a:pPr algn="l" indent="0" marL="0">
              <a:lnSpc>
                <a:spcPct val="106667"/>
              </a:lnSpc>
              <a:buNone/>
            </a:pPr>
            <a:r>
              <a:rPr lang="en-US" sz="1200" dirty="0">
                <a:solidFill>
                  <a:srgbClr val="82807A"/>
                </a:solidFill>
                <a:latin typeface="JetBrains Mono" pitchFamily="34" charset="0"/>
                <a:ea typeface="JetBrains Mono" pitchFamily="34" charset="-122"/>
                <a:cs typeface="JetBrains Mono" pitchFamily="34" charset="-120"/>
              </a:rPr>
              <a:t>11/20</a:t>
            </a:r>
            <a:endParaRPr lang="en-US" sz="1200" dirty="0"/>
          </a:p>
        </p:txBody>
      </p:sp>
      <p:pic>
        <p:nvPicPr>
          <p:cNvPr id="3" name="Image 0" descr="preencoded.png">    </p:cNvPr>
          <p:cNvPicPr>
            <a:picLocks noChangeAspect="1"/>
          </p:cNvPicPr>
          <p:nvPr/>
        </p:nvPicPr>
        <p:blipFill>
          <a:blip r:embed="rId1"/>
          <a:srcRect l="0" r="0" t="0" b="0"/>
          <a:stretch/>
        </p:blipFill>
        <p:spPr>
          <a:xfrm>
            <a:off x="762000" y="9448800"/>
            <a:ext cx="1905000" cy="419100"/>
          </a:xfrm>
          <a:prstGeom prst="rect">
            <a:avLst/>
          </a:prstGeom>
        </p:spPr>
      </p:pic>
      <p:sp>
        <p:nvSpPr>
          <p:cNvPr id="4" name="Text 1"/>
          <p:cNvSpPr/>
          <p:nvPr/>
        </p:nvSpPr>
        <p:spPr>
          <a:xfrm>
            <a:off x="1524000" y="1143000"/>
            <a:ext cx="16764000" cy="180975"/>
          </a:xfrm>
          <a:prstGeom prst="rect">
            <a:avLst/>
          </a:prstGeom>
          <a:noFill/>
          <a:ln/>
        </p:spPr>
        <p:txBody>
          <a:bodyPr wrap="square" lIns="25400" tIns="25400" rIns="25400" bIns="25400" rtlCol="0" anchor="t">
            <a:normAutofit/>
          </a:bodyPr>
          <a:lstStyle/>
          <a:p>
            <a:pPr algn="l" indent="0" marL="0">
              <a:lnSpc>
                <a:spcPct val="78947"/>
              </a:lnSpc>
              <a:buNone/>
            </a:pPr>
            <a:r>
              <a:rPr lang="en-US" sz="1125" b="1" spc="135" kern="0" dirty="0">
                <a:solidFill>
                  <a:srgbClr val="8F005B"/>
                </a:solidFill>
                <a:latin typeface="Inter" pitchFamily="34" charset="0"/>
                <a:ea typeface="Inter" pitchFamily="34" charset="-122"/>
                <a:cs typeface="Inter" pitchFamily="34" charset="-120"/>
              </a:rPr>
              <a:t>MOTIVATION, REVISITED</a:t>
            </a:r>
            <a:endParaRPr lang="en-US" sz="1125" dirty="0"/>
          </a:p>
        </p:txBody>
      </p:sp>
      <p:sp>
        <p:nvSpPr>
          <p:cNvPr id="5" name="Text 2"/>
          <p:cNvSpPr/>
          <p:nvPr/>
        </p:nvSpPr>
        <p:spPr>
          <a:xfrm>
            <a:off x="1524000" y="1495425"/>
            <a:ext cx="16764000" cy="541972"/>
          </a:xfrm>
          <a:prstGeom prst="rect">
            <a:avLst/>
          </a:prstGeom>
          <a:noFill/>
          <a:ln/>
        </p:spPr>
        <p:txBody>
          <a:bodyPr wrap="square" lIns="25400" tIns="25400" rIns="25400" bIns="25400" rtlCol="0" anchor="t">
            <a:normAutofit/>
          </a:bodyPr>
          <a:lstStyle/>
          <a:p>
            <a:pPr algn="l" indent="0" marL="0">
              <a:lnSpc>
                <a:spcPct val="95833"/>
              </a:lnSpc>
              <a:buNone/>
            </a:pPr>
            <a:r>
              <a:rPr lang="en-US" sz="3450" spc="-34" kern="0" dirty="0">
                <a:solidFill>
                  <a:srgbClr val="181611"/>
                </a:solidFill>
                <a:latin typeface="Newsreader" pitchFamily="34" charset="0"/>
                <a:ea typeface="Newsreader" pitchFamily="34" charset="-122"/>
                <a:cs typeface="Newsreader" pitchFamily="34" charset="-120"/>
              </a:rPr>
              <a:t>Standard ICL still has limits</a:t>
            </a:r>
            <a:endParaRPr lang="en-US" sz="3450" dirty="0"/>
          </a:p>
        </p:txBody>
      </p:sp>
      <p:sp>
        <p:nvSpPr>
          <p:cNvPr id="6" name="Text 3"/>
          <p:cNvSpPr/>
          <p:nvPr/>
        </p:nvSpPr>
        <p:spPr>
          <a:xfrm>
            <a:off x="1524000" y="4495324"/>
            <a:ext cx="7485602" cy="752475"/>
          </a:xfrm>
          <a:prstGeom prst="rect">
            <a:avLst/>
          </a:prstGeom>
          <a:noFill/>
          <a:ln/>
        </p:spPr>
        <p:txBody>
          <a:bodyPr wrap="square" lIns="25400" tIns="25400" rIns="25400" bIns="25400" rtlCol="0" anchor="t">
            <a:normAutofit/>
          </a:bodyPr>
          <a:lstStyle/>
          <a:p>
            <a:pPr algn="l" indent="0" marL="0">
              <a:lnSpc>
                <a:spcPct val="125000"/>
              </a:lnSpc>
              <a:buNone/>
            </a:pPr>
            <a:r>
              <a:rPr lang="en-US" sz="1875" dirty="0">
                <a:solidFill>
                  <a:srgbClr val="35332D"/>
                </a:solidFill>
                <a:latin typeface="Inter" pitchFamily="34" charset="0"/>
                <a:ea typeface="Inter" pitchFamily="34" charset="-122"/>
                <a:cs typeface="Inter" pitchFamily="34" charset="-120"/>
              </a:rPr>
              <a:t>Adding more examples </a:t>
            </a:r>
            <a:pPr algn="l" indent="0" marL="0">
              <a:lnSpc>
                <a:spcPct val="125000"/>
              </a:lnSpc>
              <a:buNone/>
            </a:pPr>
            <a:r>
              <a:rPr lang="en-US" sz="1875" b="1" dirty="0">
                <a:solidFill>
                  <a:srgbClr val="35332D"/>
                </a:solidFill>
                <a:latin typeface="Inter" pitchFamily="34" charset="0"/>
                <a:ea typeface="Inter" pitchFamily="34" charset="-122"/>
                <a:cs typeface="Inter" pitchFamily="34" charset="-120"/>
              </a:rPr>
              <a:t>does not reliably help </a:t>
            </a:r>
            <a:pPr algn="l" indent="0" marL="0">
              <a:lnSpc>
                <a:spcPct val="125000"/>
              </a:lnSpc>
              <a:buNone/>
            </a:pPr>
            <a:r>
              <a:rPr lang="en-US" sz="1875" dirty="0">
                <a:solidFill>
                  <a:srgbClr val="35332D"/>
                </a:solidFill>
                <a:latin typeface="Inter" pitchFamily="34" charset="0"/>
                <a:ea typeface="Inter" pitchFamily="34" charset="-122"/>
                <a:cs typeface="Inter" pitchFamily="34" charset="-120"/>
              </a:rPr>
              <a:t>— diminishing returns beyond 2–3 shots</a:t>
            </a:r>
            <a:endParaRPr lang="en-US" sz="1875" dirty="0"/>
          </a:p>
        </p:txBody>
      </p:sp>
      <p:sp>
        <p:nvSpPr>
          <p:cNvPr id="7" name="Text 4"/>
          <p:cNvSpPr/>
          <p:nvPr/>
        </p:nvSpPr>
        <p:spPr>
          <a:xfrm>
            <a:off x="1524000" y="5495449"/>
            <a:ext cx="7485602" cy="752475"/>
          </a:xfrm>
          <a:prstGeom prst="rect">
            <a:avLst/>
          </a:prstGeom>
          <a:noFill/>
          <a:ln/>
        </p:spPr>
        <p:txBody>
          <a:bodyPr wrap="square" lIns="25400" tIns="25400" rIns="25400" bIns="25400" rtlCol="0" anchor="t">
            <a:normAutofit/>
          </a:bodyPr>
          <a:lstStyle/>
          <a:p>
            <a:pPr algn="l" indent="0" marL="0">
              <a:lnSpc>
                <a:spcPct val="125000"/>
              </a:lnSpc>
              <a:buNone/>
            </a:pPr>
            <a:r>
              <a:rPr lang="en-US" sz="1875" dirty="0">
                <a:solidFill>
                  <a:srgbClr val="35332D"/>
                </a:solidFill>
                <a:latin typeface="Inter" pitchFamily="34" charset="0"/>
                <a:ea typeface="Inter" pitchFamily="34" charset="-122"/>
                <a:cs typeface="Inter" pitchFamily="34" charset="-120"/>
              </a:rPr>
              <a:t>Long documents (TREC-8) </a:t>
            </a:r>
            <a:pPr algn="l" indent="0" marL="0">
              <a:lnSpc>
                <a:spcPct val="125000"/>
              </a:lnSpc>
              <a:buNone/>
            </a:pPr>
            <a:r>
              <a:rPr lang="en-US" sz="1875" b="1" dirty="0">
                <a:solidFill>
                  <a:srgbClr val="35332D"/>
                </a:solidFill>
                <a:latin typeface="Inter" pitchFamily="34" charset="0"/>
                <a:ea typeface="Inter" pitchFamily="34" charset="-122"/>
                <a:cs typeface="Inter" pitchFamily="34" charset="-120"/>
              </a:rPr>
              <a:t>exhaust the context window </a:t>
            </a:r>
            <a:pPr algn="l" indent="0" marL="0">
              <a:lnSpc>
                <a:spcPct val="125000"/>
              </a:lnSpc>
              <a:buNone/>
            </a:pPr>
            <a:r>
              <a:rPr lang="en-US" sz="1875" dirty="0">
                <a:solidFill>
                  <a:srgbClr val="35332D"/>
                </a:solidFill>
                <a:latin typeface="Inter" pitchFamily="34" charset="0"/>
                <a:ea typeface="Inter" pitchFamily="34" charset="-122"/>
                <a:cs typeface="Inter" pitchFamily="34" charset="-120"/>
              </a:rPr>
              <a:t>— performance can even degrade</a:t>
            </a:r>
            <a:endParaRPr lang="en-US" sz="1875" dirty="0"/>
          </a:p>
        </p:txBody>
      </p:sp>
      <p:sp>
        <p:nvSpPr>
          <p:cNvPr id="8" name="Text 5"/>
          <p:cNvSpPr/>
          <p:nvPr/>
        </p:nvSpPr>
        <p:spPr>
          <a:xfrm>
            <a:off x="1524000" y="6495574"/>
            <a:ext cx="7485602" cy="723900"/>
          </a:xfrm>
          <a:prstGeom prst="rect">
            <a:avLst/>
          </a:prstGeom>
          <a:noFill/>
          <a:ln/>
        </p:spPr>
        <p:txBody>
          <a:bodyPr wrap="square" lIns="25400" tIns="25400" rIns="25400" bIns="25400" rtlCol="0" anchor="t">
            <a:normAutofit/>
          </a:bodyPr>
          <a:lstStyle/>
          <a:p>
            <a:pPr algn="l" indent="0" marL="0">
              <a:lnSpc>
                <a:spcPct val="124138"/>
              </a:lnSpc>
              <a:buNone/>
            </a:pPr>
            <a:r>
              <a:rPr lang="en-US" sz="1800" b="1" dirty="0">
                <a:solidFill>
                  <a:srgbClr val="181611"/>
                </a:solidFill>
                <a:latin typeface="Inter" pitchFamily="34" charset="0"/>
                <a:ea typeface="Inter" pitchFamily="34" charset="-122"/>
                <a:cs typeface="Inter" pitchFamily="34" charset="-120"/>
              </a:rPr>
              <a:t>High </a:t>
            </a:r>
            <a:pPr algn="l" indent="0" marL="0">
              <a:lnSpc>
                <a:spcPct val="124138"/>
              </a:lnSpc>
              <a:buNone/>
            </a:pPr>
            <a:r>
              <a:rPr lang="en-US" sz="1800" b="1" dirty="0">
                <a:solidFill>
                  <a:srgbClr val="8F005B"/>
                </a:solidFill>
                <a:latin typeface="Inter" pitchFamily="34" charset="0"/>
                <a:ea typeface="Inter" pitchFamily="34" charset="-122"/>
                <a:cs typeface="Inter" pitchFamily="34" charset="-120"/>
              </a:rPr>
              <a:t>per-query variability </a:t>
            </a:r>
            <a:pPr algn="l" indent="0" marL="0">
              <a:lnSpc>
                <a:spcPct val="124138"/>
              </a:lnSpc>
              <a:buNone/>
            </a:pPr>
            <a:r>
              <a:rPr lang="en-US" sz="1800" b="1" dirty="0">
                <a:solidFill>
                  <a:srgbClr val="181611"/>
                </a:solidFill>
                <a:latin typeface="Inter" pitchFamily="34" charset="0"/>
                <a:ea typeface="Inter" pitchFamily="34" charset="-122"/>
                <a:cs typeface="Inter" pitchFamily="34" charset="-120"/>
              </a:rPr>
              <a:t>: F1 fluctuates with different example choices, across 10 runs</a:t>
            </a:r>
            <a:endParaRPr lang="en-US" sz="1800" dirty="0"/>
          </a:p>
        </p:txBody>
      </p:sp>
      <p:sp>
        <p:nvSpPr>
          <p:cNvPr id="9" name="Shape 6"/>
          <p:cNvSpPr/>
          <p:nvPr/>
        </p:nvSpPr>
        <p:spPr>
          <a:xfrm>
            <a:off x="9363075" y="3838099"/>
            <a:ext cx="7400925" cy="4000500"/>
          </a:xfrm>
          <a:prstGeom prst="roundRect">
            <a:avLst>
              <a:gd name="adj" fmla="val 952"/>
            </a:avLst>
          </a:prstGeom>
          <a:solidFill>
            <a:srgbClr val="FFFFFF"/>
          </a:solidFill>
          <a:ln w="9525">
            <a:solidFill>
              <a:srgbClr val="D8D7D5"/>
            </a:solidFill>
            <a:prstDash val="solid"/>
          </a:ln>
        </p:spPr>
      </p:sp>
      <p:sp>
        <p:nvSpPr>
          <p:cNvPr id="10" name="Shape 7"/>
          <p:cNvSpPr/>
          <p:nvPr/>
        </p:nvSpPr>
        <p:spPr>
          <a:xfrm>
            <a:off x="9429750" y="3904774"/>
            <a:ext cx="7267575" cy="3867150"/>
          </a:xfrm>
          <a:prstGeom prst="rect">
            <a:avLst/>
          </a:prstGeom>
          <a:solidFill>
            <a:srgbClr val="000000">
              <a:alpha val="4000"/>
            </a:srgbClr>
          </a:solidFill>
          <a:ln/>
        </p:spPr>
      </p:sp>
      <p:pic>
        <p:nvPicPr>
          <p:cNvPr id="11" name="Image 1" descr="preencoded.png">    </p:cNvPr>
          <p:cNvPicPr>
            <a:picLocks noChangeAspect="1"/>
          </p:cNvPicPr>
          <p:nvPr/>
        </p:nvPicPr>
        <p:blipFill>
          <a:blip r:embed="rId2"/>
          <a:srcRect l="0" r="0" t="1553" b="1553"/>
          <a:stretch/>
        </p:blipFill>
        <p:spPr>
          <a:xfrm>
            <a:off x="9429750" y="3904774"/>
            <a:ext cx="7267575" cy="386715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9F8F6"/>
        </a:solidFill>
      </p:bgPr>
    </p:bg>
    <p:spTree>
      <p:nvGrpSpPr>
        <p:cNvPr id="1" name=""/>
        <p:cNvGrpSpPr/>
        <p:nvPr/>
      </p:nvGrpSpPr>
      <p:grpSpPr>
        <a:xfrm>
          <a:off x="0" y="0"/>
          <a:ext cx="0" cy="0"/>
          <a:chOff x="0" y="0"/>
          <a:chExt cx="0" cy="0"/>
        </a:xfrm>
      </p:grpSpPr>
      <p:sp>
        <p:nvSpPr>
          <p:cNvPr id="2" name="Text 0"/>
          <p:cNvSpPr/>
          <p:nvPr/>
        </p:nvSpPr>
        <p:spPr>
          <a:xfrm>
            <a:off x="17068800" y="9540240"/>
            <a:ext cx="533400" cy="251460"/>
          </a:xfrm>
          <a:prstGeom prst="rect">
            <a:avLst/>
          </a:prstGeom>
          <a:noFill/>
          <a:ln/>
        </p:spPr>
        <p:txBody>
          <a:bodyPr wrap="square" lIns="25400" tIns="25400" rIns="25400" bIns="25400" rtlCol="0" anchor="t">
            <a:normAutofit/>
          </a:bodyPr>
          <a:lstStyle/>
          <a:p>
            <a:pPr algn="l" indent="0" marL="0">
              <a:lnSpc>
                <a:spcPct val="106667"/>
              </a:lnSpc>
              <a:buNone/>
            </a:pPr>
            <a:r>
              <a:rPr lang="en-US" sz="1200" dirty="0">
                <a:solidFill>
                  <a:srgbClr val="82807A"/>
                </a:solidFill>
                <a:latin typeface="JetBrains Mono" pitchFamily="34" charset="0"/>
                <a:ea typeface="JetBrains Mono" pitchFamily="34" charset="-122"/>
                <a:cs typeface="JetBrains Mono" pitchFamily="34" charset="-120"/>
              </a:rPr>
              <a:t>12/20</a:t>
            </a:r>
            <a:endParaRPr lang="en-US" sz="1200" dirty="0"/>
          </a:p>
        </p:txBody>
      </p:sp>
      <p:pic>
        <p:nvPicPr>
          <p:cNvPr id="3" name="Image 0" descr="preencoded.png">    </p:cNvPr>
          <p:cNvPicPr>
            <a:picLocks noChangeAspect="1"/>
          </p:cNvPicPr>
          <p:nvPr/>
        </p:nvPicPr>
        <p:blipFill>
          <a:blip r:embed="rId1"/>
          <a:srcRect l="0" r="0" t="0" b="0"/>
          <a:stretch/>
        </p:blipFill>
        <p:spPr>
          <a:xfrm>
            <a:off x="762000" y="9448800"/>
            <a:ext cx="1905000" cy="419100"/>
          </a:xfrm>
          <a:prstGeom prst="rect">
            <a:avLst/>
          </a:prstGeom>
        </p:spPr>
      </p:pic>
      <p:sp>
        <p:nvSpPr>
          <p:cNvPr id="4" name="Shape 1"/>
          <p:cNvSpPr/>
          <p:nvPr/>
        </p:nvSpPr>
        <p:spPr>
          <a:xfrm>
            <a:off x="1524000" y="4545330"/>
            <a:ext cx="609600" cy="38100"/>
          </a:xfrm>
          <a:prstGeom prst="rect">
            <a:avLst/>
          </a:prstGeom>
          <a:solidFill>
            <a:srgbClr val="8F005B"/>
          </a:solidFill>
          <a:ln/>
        </p:spPr>
      </p:sp>
      <p:sp>
        <p:nvSpPr>
          <p:cNvPr id="5" name="Text 2"/>
          <p:cNvSpPr/>
          <p:nvPr/>
        </p:nvSpPr>
        <p:spPr>
          <a:xfrm>
            <a:off x="1524000" y="4888230"/>
            <a:ext cx="16764000" cy="891540"/>
          </a:xfrm>
          <a:prstGeom prst="rect">
            <a:avLst/>
          </a:prstGeom>
          <a:noFill/>
          <a:ln/>
        </p:spPr>
        <p:txBody>
          <a:bodyPr wrap="square" lIns="25400" tIns="25400" rIns="25400" bIns="25400" rtlCol="0" anchor="t">
            <a:normAutofit/>
          </a:bodyPr>
          <a:lstStyle/>
          <a:p>
            <a:pPr algn="l" indent="0" marL="0">
              <a:lnSpc>
                <a:spcPct val="93333"/>
              </a:lnSpc>
              <a:buNone/>
            </a:pPr>
            <a:r>
              <a:rPr lang="en-US" sz="6000" spc="-60" kern="0" dirty="0">
                <a:solidFill>
                  <a:srgbClr val="181611"/>
                </a:solidFill>
                <a:latin typeface="Newsreader" pitchFamily="34" charset="0"/>
                <a:ea typeface="Newsreader" pitchFamily="34" charset="-122"/>
                <a:cs typeface="Newsreader" pitchFamily="34" charset="-120"/>
              </a:rPr>
              <a:t>Relevance Context Learning</a:t>
            </a:r>
            <a:endParaRPr lang="en-US" sz="6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17068800" y="9540240"/>
            <a:ext cx="533400" cy="251460"/>
          </a:xfrm>
          <a:prstGeom prst="rect">
            <a:avLst/>
          </a:prstGeom>
          <a:noFill/>
          <a:ln/>
        </p:spPr>
        <p:txBody>
          <a:bodyPr wrap="square" lIns="25400" tIns="25400" rIns="25400" bIns="25400" rtlCol="0" anchor="t">
            <a:normAutofit/>
          </a:bodyPr>
          <a:lstStyle/>
          <a:p>
            <a:pPr algn="l" indent="0" marL="0">
              <a:lnSpc>
                <a:spcPct val="106667"/>
              </a:lnSpc>
              <a:buNone/>
            </a:pPr>
            <a:r>
              <a:rPr lang="en-US" sz="1200" dirty="0">
                <a:solidFill>
                  <a:srgbClr val="82807A"/>
                </a:solidFill>
                <a:latin typeface="JetBrains Mono" pitchFamily="34" charset="0"/>
                <a:ea typeface="JetBrains Mono" pitchFamily="34" charset="-122"/>
                <a:cs typeface="JetBrains Mono" pitchFamily="34" charset="-120"/>
              </a:rPr>
              <a:t>13/20</a:t>
            </a:r>
            <a:endParaRPr lang="en-US" sz="1200" dirty="0"/>
          </a:p>
        </p:txBody>
      </p:sp>
      <p:pic>
        <p:nvPicPr>
          <p:cNvPr id="3" name="Image 0" descr="preencoded.png">    </p:cNvPr>
          <p:cNvPicPr>
            <a:picLocks noChangeAspect="1"/>
          </p:cNvPicPr>
          <p:nvPr/>
        </p:nvPicPr>
        <p:blipFill>
          <a:blip r:embed="rId1"/>
          <a:srcRect l="0" r="0" t="0" b="0"/>
          <a:stretch/>
        </p:blipFill>
        <p:spPr>
          <a:xfrm>
            <a:off x="762000" y="9448800"/>
            <a:ext cx="1905000" cy="419100"/>
          </a:xfrm>
          <a:prstGeom prst="rect">
            <a:avLst/>
          </a:prstGeom>
        </p:spPr>
      </p:pic>
      <p:sp>
        <p:nvSpPr>
          <p:cNvPr id="4" name="Text 1"/>
          <p:cNvSpPr/>
          <p:nvPr/>
        </p:nvSpPr>
        <p:spPr>
          <a:xfrm>
            <a:off x="1524000" y="1143000"/>
            <a:ext cx="16764000" cy="180975"/>
          </a:xfrm>
          <a:prstGeom prst="rect">
            <a:avLst/>
          </a:prstGeom>
          <a:noFill/>
          <a:ln/>
        </p:spPr>
        <p:txBody>
          <a:bodyPr wrap="square" lIns="25400" tIns="25400" rIns="25400" bIns="25400" rtlCol="0" anchor="t">
            <a:normAutofit/>
          </a:bodyPr>
          <a:lstStyle/>
          <a:p>
            <a:pPr algn="l" indent="0" marL="0">
              <a:lnSpc>
                <a:spcPct val="78947"/>
              </a:lnSpc>
              <a:buNone/>
            </a:pPr>
            <a:r>
              <a:rPr lang="en-US" sz="1125" b="1" spc="135" kern="0" dirty="0">
                <a:solidFill>
                  <a:srgbClr val="8F005B"/>
                </a:solidFill>
                <a:latin typeface="Inter" pitchFamily="34" charset="0"/>
                <a:ea typeface="Inter" pitchFamily="34" charset="-122"/>
                <a:cs typeface="Inter" pitchFamily="34" charset="-120"/>
              </a:rPr>
              <a:t>CONTRIBUTION</a:t>
            </a:r>
            <a:endParaRPr lang="en-US" sz="1125" dirty="0"/>
          </a:p>
        </p:txBody>
      </p:sp>
      <p:sp>
        <p:nvSpPr>
          <p:cNvPr id="5" name="Text 2"/>
          <p:cNvSpPr/>
          <p:nvPr/>
        </p:nvSpPr>
        <p:spPr>
          <a:xfrm>
            <a:off x="1524000" y="1495425"/>
            <a:ext cx="16764000" cy="541972"/>
          </a:xfrm>
          <a:prstGeom prst="rect">
            <a:avLst/>
          </a:prstGeom>
          <a:noFill/>
          <a:ln/>
        </p:spPr>
        <p:txBody>
          <a:bodyPr wrap="square" lIns="25400" tIns="25400" rIns="25400" bIns="25400" rtlCol="0" anchor="t">
            <a:normAutofit/>
          </a:bodyPr>
          <a:lstStyle/>
          <a:p>
            <a:pPr algn="l" indent="0" marL="0">
              <a:lnSpc>
                <a:spcPct val="95833"/>
              </a:lnSpc>
              <a:buNone/>
            </a:pPr>
            <a:r>
              <a:rPr lang="en-US" sz="3450" spc="-34" kern="0" dirty="0">
                <a:solidFill>
                  <a:srgbClr val="181611"/>
                </a:solidFill>
                <a:latin typeface="Newsreader" pitchFamily="34" charset="0"/>
                <a:ea typeface="Newsreader" pitchFamily="34" charset="-122"/>
                <a:cs typeface="Newsreader" pitchFamily="34" charset="-120"/>
              </a:rPr>
              <a:t>Relevance Context Learning</a:t>
            </a:r>
            <a:endParaRPr lang="en-US" sz="3450" dirty="0"/>
          </a:p>
        </p:txBody>
      </p:sp>
      <p:sp>
        <p:nvSpPr>
          <p:cNvPr id="6" name="Text 3"/>
          <p:cNvSpPr/>
          <p:nvPr/>
        </p:nvSpPr>
        <p:spPr>
          <a:xfrm>
            <a:off x="1524000" y="2189797"/>
            <a:ext cx="13620750" cy="352425"/>
          </a:xfrm>
          <a:prstGeom prst="rect">
            <a:avLst/>
          </a:prstGeom>
          <a:noFill/>
          <a:ln/>
        </p:spPr>
        <p:txBody>
          <a:bodyPr wrap="square" lIns="25400" tIns="25400" rIns="25400" bIns="25400" rtlCol="0" anchor="t">
            <a:normAutofit/>
          </a:bodyPr>
          <a:lstStyle/>
          <a:p>
            <a:pPr algn="l" indent="0" marL="0">
              <a:lnSpc>
                <a:spcPct val="122222"/>
              </a:lnSpc>
              <a:buNone/>
            </a:pPr>
            <a:r>
              <a:rPr lang="en-US" sz="1650" dirty="0">
                <a:solidFill>
                  <a:srgbClr val="35332D"/>
                </a:solidFill>
                <a:latin typeface="Inter" pitchFamily="34" charset="0"/>
                <a:ea typeface="Inter" pitchFamily="34" charset="-122"/>
                <a:cs typeface="Inter" pitchFamily="34" charset="-120"/>
              </a:rPr>
              <a:t>Two LLM stages, end to end: distil </a:t>
            </a:r>
            <a:pPr algn="l" indent="0" marL="0">
              <a:lnSpc>
                <a:spcPct val="122222"/>
              </a:lnSpc>
              <a:buNone/>
            </a:pPr>
            <a:r>
              <a:rPr lang="en-US" sz="1650" i="1" dirty="0">
                <a:solidFill>
                  <a:srgbClr val="35332D"/>
                </a:solidFill>
                <a:latin typeface="Inter" pitchFamily="34" charset="0"/>
                <a:ea typeface="Inter" pitchFamily="34" charset="-122"/>
                <a:cs typeface="Inter" pitchFamily="34" charset="-120"/>
              </a:rPr>
              <a:t>why </a:t>
            </a:r>
            <a:pPr algn="l" indent="0" marL="0">
              <a:lnSpc>
                <a:spcPct val="122222"/>
              </a:lnSpc>
              <a:buNone/>
            </a:pPr>
            <a:r>
              <a:rPr lang="en-US" sz="1650" dirty="0">
                <a:solidFill>
                  <a:srgbClr val="35332D"/>
                </a:solidFill>
                <a:latin typeface="Inter" pitchFamily="34" charset="0"/>
                <a:ea typeface="Inter" pitchFamily="34" charset="-122"/>
                <a:cs typeface="Inter" pitchFamily="34" charset="-120"/>
              </a:rPr>
              <a:t>documents are relevant, then apply that narrative to judge new ones</a:t>
            </a:r>
            <a:endParaRPr lang="en-US" sz="1650" dirty="0"/>
          </a:p>
        </p:txBody>
      </p:sp>
      <p:sp>
        <p:nvSpPr>
          <p:cNvPr id="7" name="Shape 4"/>
          <p:cNvSpPr/>
          <p:nvPr/>
        </p:nvSpPr>
        <p:spPr>
          <a:xfrm>
            <a:off x="1524000" y="3075622"/>
            <a:ext cx="3638550" cy="6068377"/>
          </a:xfrm>
          <a:prstGeom prst="roundRect">
            <a:avLst>
              <a:gd name="adj" fmla="val 1047"/>
            </a:avLst>
          </a:prstGeom>
          <a:solidFill>
            <a:srgbClr val="F6F5F3"/>
          </a:solidFill>
          <a:ln/>
        </p:spPr>
      </p:sp>
      <p:sp>
        <p:nvSpPr>
          <p:cNvPr id="8" name="Text 5"/>
          <p:cNvSpPr/>
          <p:nvPr/>
        </p:nvSpPr>
        <p:spPr>
          <a:xfrm>
            <a:off x="1828800" y="3494722"/>
            <a:ext cx="3331845" cy="609600"/>
          </a:xfrm>
          <a:prstGeom prst="rect">
            <a:avLst/>
          </a:prstGeom>
          <a:noFill/>
          <a:ln/>
        </p:spPr>
        <p:txBody>
          <a:bodyPr wrap="square" lIns="25400" tIns="25400" rIns="25400" bIns="25400" rtlCol="0" anchor="t">
            <a:normAutofit/>
          </a:bodyPr>
          <a:lstStyle/>
          <a:p>
            <a:pPr algn="l" indent="0" marL="0">
              <a:lnSpc>
                <a:spcPct val="75949"/>
              </a:lnSpc>
              <a:buNone/>
            </a:pPr>
            <a:r>
              <a:rPr lang="en-US" sz="4500" dirty="0">
                <a:solidFill>
                  <a:srgbClr val="8F005B"/>
                </a:solidFill>
                <a:latin typeface="JetBrains Mono" pitchFamily="34" charset="0"/>
                <a:ea typeface="JetBrains Mono" pitchFamily="34" charset="-122"/>
                <a:cs typeface="JetBrains Mono" pitchFamily="34" charset="-120"/>
              </a:rPr>
              <a:t>1</a:t>
            </a:r>
            <a:endParaRPr lang="en-US" sz="4500" dirty="0"/>
          </a:p>
        </p:txBody>
      </p:sp>
      <p:sp>
        <p:nvSpPr>
          <p:cNvPr id="9" name="Text 6"/>
          <p:cNvSpPr/>
          <p:nvPr/>
        </p:nvSpPr>
        <p:spPr>
          <a:xfrm>
            <a:off x="1828800" y="4294822"/>
            <a:ext cx="3331845" cy="335280"/>
          </a:xfrm>
          <a:prstGeom prst="rect">
            <a:avLst/>
          </a:prstGeom>
          <a:noFill/>
          <a:ln/>
        </p:spPr>
        <p:txBody>
          <a:bodyPr wrap="square" lIns="25400" tIns="25400" rIns="25400" bIns="25400" rtlCol="0" anchor="t">
            <a:normAutofit/>
          </a:bodyPr>
          <a:lstStyle/>
          <a:p>
            <a:pPr algn="l" indent="0" marL="0">
              <a:lnSpc>
                <a:spcPct val="107586"/>
              </a:lnSpc>
              <a:buNone/>
            </a:pPr>
            <a:r>
              <a:rPr lang="en-US" sz="1800" b="1" dirty="0">
                <a:solidFill>
                  <a:srgbClr val="181611"/>
                </a:solidFill>
                <a:latin typeface="Inter" pitchFamily="34" charset="0"/>
                <a:ea typeface="Inter" pitchFamily="34" charset="-122"/>
                <a:cs typeface="Inter" pitchFamily="34" charset="-120"/>
              </a:rPr>
              <a:t>Shallow pool</a:t>
            </a:r>
            <a:endParaRPr lang="en-US" sz="1800" dirty="0"/>
          </a:p>
        </p:txBody>
      </p:sp>
      <p:sp>
        <p:nvSpPr>
          <p:cNvPr id="10" name="Text 7"/>
          <p:cNvSpPr/>
          <p:nvPr/>
        </p:nvSpPr>
        <p:spPr>
          <a:xfrm>
            <a:off x="1828800" y="4744403"/>
            <a:ext cx="3119819" cy="658177"/>
          </a:xfrm>
          <a:prstGeom prst="rect">
            <a:avLst/>
          </a:prstGeom>
          <a:noFill/>
          <a:ln/>
        </p:spPr>
        <p:txBody>
          <a:bodyPr wrap="square" lIns="25400" tIns="25400" rIns="25400" bIns="25400" rtlCol="0" anchor="t">
            <a:normAutofit/>
          </a:bodyPr>
          <a:lstStyle/>
          <a:p>
            <a:pPr algn="l" indent="0" marL="0">
              <a:lnSpc>
                <a:spcPct val="130200"/>
              </a:lnSpc>
              <a:buNone/>
            </a:pPr>
            <a:r>
              <a:rPr lang="en-US" sz="1575" dirty="0">
                <a:solidFill>
                  <a:srgbClr val="35332D"/>
                </a:solidFill>
                <a:latin typeface="Inter" pitchFamily="34" charset="0"/>
                <a:ea typeface="Inter" pitchFamily="34" charset="-122"/>
                <a:cs typeface="Inter" pitchFamily="34" charset="-120"/>
              </a:rPr>
              <a:t>Human assessors judge seed query–document pairs</a:t>
            </a:r>
            <a:endParaRPr lang="en-US" sz="1575" dirty="0"/>
          </a:p>
        </p:txBody>
      </p:sp>
      <p:sp>
        <p:nvSpPr>
          <p:cNvPr id="11" name="Shape 8"/>
          <p:cNvSpPr/>
          <p:nvPr/>
        </p:nvSpPr>
        <p:spPr>
          <a:xfrm>
            <a:off x="5391150" y="3075622"/>
            <a:ext cx="3638550" cy="6068377"/>
          </a:xfrm>
          <a:prstGeom prst="roundRect">
            <a:avLst>
              <a:gd name="adj" fmla="val 1047"/>
            </a:avLst>
          </a:prstGeom>
          <a:solidFill>
            <a:srgbClr val="F6F5F3"/>
          </a:solidFill>
          <a:ln/>
        </p:spPr>
      </p:sp>
      <p:sp>
        <p:nvSpPr>
          <p:cNvPr id="12" name="Text 9"/>
          <p:cNvSpPr/>
          <p:nvPr/>
        </p:nvSpPr>
        <p:spPr>
          <a:xfrm>
            <a:off x="5695950" y="3494722"/>
            <a:ext cx="3331845" cy="609600"/>
          </a:xfrm>
          <a:prstGeom prst="rect">
            <a:avLst/>
          </a:prstGeom>
          <a:noFill/>
          <a:ln/>
        </p:spPr>
        <p:txBody>
          <a:bodyPr wrap="square" lIns="25400" tIns="25400" rIns="25400" bIns="25400" rtlCol="0" anchor="t">
            <a:normAutofit/>
          </a:bodyPr>
          <a:lstStyle/>
          <a:p>
            <a:pPr algn="l" indent="0" marL="0">
              <a:lnSpc>
                <a:spcPct val="75949"/>
              </a:lnSpc>
              <a:buNone/>
            </a:pPr>
            <a:r>
              <a:rPr lang="en-US" sz="4500" dirty="0">
                <a:solidFill>
                  <a:srgbClr val="8F005B"/>
                </a:solidFill>
                <a:latin typeface="JetBrains Mono" pitchFamily="34" charset="0"/>
                <a:ea typeface="JetBrains Mono" pitchFamily="34" charset="-122"/>
                <a:cs typeface="JetBrains Mono" pitchFamily="34" charset="-120"/>
              </a:rPr>
              <a:t>2</a:t>
            </a:r>
            <a:endParaRPr lang="en-US" sz="4500" dirty="0"/>
          </a:p>
        </p:txBody>
      </p:sp>
      <p:sp>
        <p:nvSpPr>
          <p:cNvPr id="13" name="Text 10"/>
          <p:cNvSpPr/>
          <p:nvPr/>
        </p:nvSpPr>
        <p:spPr>
          <a:xfrm>
            <a:off x="5695950" y="4294822"/>
            <a:ext cx="3331845" cy="335280"/>
          </a:xfrm>
          <a:prstGeom prst="rect">
            <a:avLst/>
          </a:prstGeom>
          <a:noFill/>
          <a:ln/>
        </p:spPr>
        <p:txBody>
          <a:bodyPr wrap="square" lIns="25400" tIns="25400" rIns="25400" bIns="25400" rtlCol="0" anchor="t">
            <a:normAutofit/>
          </a:bodyPr>
          <a:lstStyle/>
          <a:p>
            <a:pPr algn="l" indent="0" marL="0">
              <a:lnSpc>
                <a:spcPct val="107586"/>
              </a:lnSpc>
              <a:buNone/>
            </a:pPr>
            <a:r>
              <a:rPr lang="en-US" sz="1800" b="1" dirty="0">
                <a:solidFill>
                  <a:srgbClr val="181611"/>
                </a:solidFill>
                <a:latin typeface="Inter" pitchFamily="34" charset="0"/>
                <a:ea typeface="Inter" pitchFamily="34" charset="-122"/>
                <a:cs typeface="Inter" pitchFamily="34" charset="-120"/>
              </a:rPr>
              <a:t>Instructor LLM</a:t>
            </a:r>
            <a:endParaRPr lang="en-US" sz="1800" dirty="0"/>
          </a:p>
        </p:txBody>
      </p:sp>
      <p:sp>
        <p:nvSpPr>
          <p:cNvPr id="14" name="Text 11"/>
          <p:cNvSpPr/>
          <p:nvPr/>
        </p:nvSpPr>
        <p:spPr>
          <a:xfrm>
            <a:off x="5695950" y="4744403"/>
            <a:ext cx="3119819" cy="968216"/>
          </a:xfrm>
          <a:prstGeom prst="rect">
            <a:avLst/>
          </a:prstGeom>
          <a:noFill/>
          <a:ln/>
        </p:spPr>
        <p:txBody>
          <a:bodyPr wrap="square" lIns="25400" tIns="25400" rIns="25400" bIns="25400" rtlCol="0" anchor="t">
            <a:normAutofit/>
          </a:bodyPr>
          <a:lstStyle/>
          <a:p>
            <a:pPr algn="l" indent="0" marL="0">
              <a:lnSpc>
                <a:spcPct val="130200"/>
              </a:lnSpc>
              <a:buNone/>
            </a:pPr>
            <a:r>
              <a:rPr lang="en-US" sz="1575" dirty="0">
                <a:solidFill>
                  <a:srgbClr val="35332D"/>
                </a:solidFill>
                <a:latin typeface="Inter" pitchFamily="34" charset="0"/>
                <a:ea typeface="Inter" pitchFamily="34" charset="-122"/>
                <a:cs typeface="Inter" pitchFamily="34" charset="-120"/>
              </a:rPr>
              <a:t>Analyses judged pairs, synthesises an explicit relevance narrative</a:t>
            </a:r>
            <a:endParaRPr lang="en-US" sz="1575" dirty="0"/>
          </a:p>
        </p:txBody>
      </p:sp>
      <p:sp>
        <p:nvSpPr>
          <p:cNvPr id="15" name="Shape 12"/>
          <p:cNvSpPr/>
          <p:nvPr/>
        </p:nvSpPr>
        <p:spPr>
          <a:xfrm>
            <a:off x="9258300" y="3075622"/>
            <a:ext cx="3638550" cy="6068377"/>
          </a:xfrm>
          <a:prstGeom prst="roundRect">
            <a:avLst>
              <a:gd name="adj" fmla="val 1047"/>
            </a:avLst>
          </a:prstGeom>
          <a:solidFill>
            <a:srgbClr val="F6F5F3"/>
          </a:solidFill>
          <a:ln/>
        </p:spPr>
      </p:sp>
      <p:sp>
        <p:nvSpPr>
          <p:cNvPr id="16" name="Text 13"/>
          <p:cNvSpPr/>
          <p:nvPr/>
        </p:nvSpPr>
        <p:spPr>
          <a:xfrm>
            <a:off x="9563100" y="3494722"/>
            <a:ext cx="3331845" cy="609600"/>
          </a:xfrm>
          <a:prstGeom prst="rect">
            <a:avLst/>
          </a:prstGeom>
          <a:noFill/>
          <a:ln/>
        </p:spPr>
        <p:txBody>
          <a:bodyPr wrap="square" lIns="25400" tIns="25400" rIns="25400" bIns="25400" rtlCol="0" anchor="t">
            <a:normAutofit/>
          </a:bodyPr>
          <a:lstStyle/>
          <a:p>
            <a:pPr algn="l" indent="0" marL="0">
              <a:lnSpc>
                <a:spcPct val="75949"/>
              </a:lnSpc>
              <a:buNone/>
            </a:pPr>
            <a:r>
              <a:rPr lang="en-US" sz="4500" dirty="0">
                <a:solidFill>
                  <a:srgbClr val="8F005B"/>
                </a:solidFill>
                <a:latin typeface="JetBrains Mono" pitchFamily="34" charset="0"/>
                <a:ea typeface="JetBrains Mono" pitchFamily="34" charset="-122"/>
                <a:cs typeface="JetBrains Mono" pitchFamily="34" charset="-120"/>
              </a:rPr>
              <a:t>3</a:t>
            </a:r>
            <a:endParaRPr lang="en-US" sz="4500" dirty="0"/>
          </a:p>
        </p:txBody>
      </p:sp>
      <p:sp>
        <p:nvSpPr>
          <p:cNvPr id="17" name="Text 14"/>
          <p:cNvSpPr/>
          <p:nvPr/>
        </p:nvSpPr>
        <p:spPr>
          <a:xfrm>
            <a:off x="9563100" y="4294822"/>
            <a:ext cx="3331845" cy="335280"/>
          </a:xfrm>
          <a:prstGeom prst="rect">
            <a:avLst/>
          </a:prstGeom>
          <a:noFill/>
          <a:ln/>
        </p:spPr>
        <p:txBody>
          <a:bodyPr wrap="square" lIns="25400" tIns="25400" rIns="25400" bIns="25400" rtlCol="0" anchor="t">
            <a:normAutofit/>
          </a:bodyPr>
          <a:lstStyle/>
          <a:p>
            <a:pPr algn="l" indent="0" marL="0">
              <a:lnSpc>
                <a:spcPct val="107586"/>
              </a:lnSpc>
              <a:buNone/>
            </a:pPr>
            <a:r>
              <a:rPr lang="en-US" sz="1800" b="1" dirty="0">
                <a:solidFill>
                  <a:srgbClr val="181611"/>
                </a:solidFill>
                <a:latin typeface="Inter" pitchFamily="34" charset="0"/>
                <a:ea typeface="Inter" pitchFamily="34" charset="-122"/>
                <a:cs typeface="Inter" pitchFamily="34" charset="-120"/>
              </a:rPr>
              <a:t>Assessor LLM</a:t>
            </a:r>
            <a:endParaRPr lang="en-US" sz="1800" dirty="0"/>
          </a:p>
        </p:txBody>
      </p:sp>
      <p:sp>
        <p:nvSpPr>
          <p:cNvPr id="18" name="Text 15"/>
          <p:cNvSpPr/>
          <p:nvPr/>
        </p:nvSpPr>
        <p:spPr>
          <a:xfrm>
            <a:off x="9563100" y="4744403"/>
            <a:ext cx="3119819" cy="658177"/>
          </a:xfrm>
          <a:prstGeom prst="rect">
            <a:avLst/>
          </a:prstGeom>
          <a:noFill/>
          <a:ln/>
        </p:spPr>
        <p:txBody>
          <a:bodyPr wrap="square" lIns="25400" tIns="25400" rIns="25400" bIns="25400" rtlCol="0" anchor="t">
            <a:normAutofit/>
          </a:bodyPr>
          <a:lstStyle/>
          <a:p>
            <a:pPr algn="l" indent="0" marL="0">
              <a:lnSpc>
                <a:spcPct val="130200"/>
              </a:lnSpc>
              <a:buNone/>
            </a:pPr>
            <a:r>
              <a:rPr lang="en-US" sz="1575" dirty="0">
                <a:solidFill>
                  <a:srgbClr val="35332D"/>
                </a:solidFill>
                <a:latin typeface="Inter" pitchFamily="34" charset="0"/>
                <a:ea typeface="Inter" pitchFamily="34" charset="-122"/>
                <a:cs typeface="Inter" pitchFamily="34" charset="-120"/>
              </a:rPr>
              <a:t>Uses the narrative to label the remaining pool</a:t>
            </a:r>
            <a:endParaRPr lang="en-US" sz="1575" dirty="0"/>
          </a:p>
        </p:txBody>
      </p:sp>
      <p:sp>
        <p:nvSpPr>
          <p:cNvPr id="19" name="Shape 16"/>
          <p:cNvSpPr/>
          <p:nvPr/>
        </p:nvSpPr>
        <p:spPr>
          <a:xfrm>
            <a:off x="13125450" y="3075622"/>
            <a:ext cx="3638550" cy="6068377"/>
          </a:xfrm>
          <a:prstGeom prst="roundRect">
            <a:avLst>
              <a:gd name="adj" fmla="val 1047"/>
            </a:avLst>
          </a:prstGeom>
          <a:solidFill>
            <a:srgbClr val="8F005B">
              <a:alpha val="12000"/>
            </a:srgbClr>
          </a:solidFill>
          <a:ln/>
        </p:spPr>
      </p:sp>
      <p:sp>
        <p:nvSpPr>
          <p:cNvPr id="20" name="Text 17"/>
          <p:cNvSpPr/>
          <p:nvPr/>
        </p:nvSpPr>
        <p:spPr>
          <a:xfrm>
            <a:off x="13430250" y="3494722"/>
            <a:ext cx="3331845" cy="609600"/>
          </a:xfrm>
          <a:prstGeom prst="rect">
            <a:avLst/>
          </a:prstGeom>
          <a:noFill/>
          <a:ln/>
        </p:spPr>
        <p:txBody>
          <a:bodyPr wrap="square" lIns="25400" tIns="25400" rIns="25400" bIns="25400" rtlCol="0" anchor="t">
            <a:normAutofit/>
          </a:bodyPr>
          <a:lstStyle/>
          <a:p>
            <a:pPr algn="l" indent="0" marL="0">
              <a:lnSpc>
                <a:spcPct val="75949"/>
              </a:lnSpc>
              <a:buNone/>
            </a:pPr>
            <a:r>
              <a:rPr lang="en-US" sz="4500" dirty="0">
                <a:solidFill>
                  <a:srgbClr val="8F005B"/>
                </a:solidFill>
                <a:latin typeface="JetBrains Mono" pitchFamily="34" charset="0"/>
                <a:ea typeface="JetBrains Mono" pitchFamily="34" charset="-122"/>
                <a:cs typeface="JetBrains Mono" pitchFamily="34" charset="-120"/>
              </a:rPr>
              <a:t>4</a:t>
            </a:r>
            <a:endParaRPr lang="en-US" sz="4500" dirty="0"/>
          </a:p>
        </p:txBody>
      </p:sp>
      <p:sp>
        <p:nvSpPr>
          <p:cNvPr id="21" name="Text 18"/>
          <p:cNvSpPr/>
          <p:nvPr/>
        </p:nvSpPr>
        <p:spPr>
          <a:xfrm>
            <a:off x="13430250" y="4294822"/>
            <a:ext cx="3331845" cy="335280"/>
          </a:xfrm>
          <a:prstGeom prst="rect">
            <a:avLst/>
          </a:prstGeom>
          <a:noFill/>
          <a:ln/>
        </p:spPr>
        <p:txBody>
          <a:bodyPr wrap="square" lIns="25400" tIns="25400" rIns="25400" bIns="25400" rtlCol="0" anchor="t">
            <a:normAutofit/>
          </a:bodyPr>
          <a:lstStyle/>
          <a:p>
            <a:pPr algn="l" indent="0" marL="0">
              <a:lnSpc>
                <a:spcPct val="107586"/>
              </a:lnSpc>
              <a:buNone/>
            </a:pPr>
            <a:r>
              <a:rPr lang="en-US" sz="1800" b="1" dirty="0">
                <a:solidFill>
                  <a:srgbClr val="181611"/>
                </a:solidFill>
                <a:latin typeface="Inter" pitchFamily="34" charset="0"/>
                <a:ea typeface="Inter" pitchFamily="34" charset="-122"/>
                <a:cs typeface="Inter" pitchFamily="34" charset="-120"/>
              </a:rPr>
              <a:t>Final qrels</a:t>
            </a:r>
            <a:endParaRPr lang="en-US" sz="1800" dirty="0"/>
          </a:p>
        </p:txBody>
      </p:sp>
      <p:sp>
        <p:nvSpPr>
          <p:cNvPr id="22" name="Text 19"/>
          <p:cNvSpPr/>
          <p:nvPr/>
        </p:nvSpPr>
        <p:spPr>
          <a:xfrm>
            <a:off x="13430250" y="4744403"/>
            <a:ext cx="3331845" cy="348139"/>
          </a:xfrm>
          <a:prstGeom prst="rect">
            <a:avLst/>
          </a:prstGeom>
          <a:noFill/>
          <a:ln/>
        </p:spPr>
        <p:txBody>
          <a:bodyPr wrap="square" lIns="25400" tIns="25400" rIns="25400" bIns="25400" rtlCol="0" anchor="t">
            <a:normAutofit/>
          </a:bodyPr>
          <a:lstStyle/>
          <a:p>
            <a:pPr algn="l" indent="0" marL="0">
              <a:lnSpc>
                <a:spcPct val="130200"/>
              </a:lnSpc>
              <a:buNone/>
            </a:pPr>
            <a:r>
              <a:rPr lang="en-US" sz="1575" dirty="0">
                <a:solidFill>
                  <a:srgbClr val="35332D"/>
                </a:solidFill>
                <a:latin typeface="Inter" pitchFamily="34" charset="0"/>
                <a:ea typeface="Inter" pitchFamily="34" charset="-122"/>
                <a:cs typeface="Inter" pitchFamily="34" charset="-120"/>
              </a:rPr>
              <a:t>Human + LLM labels combined</a:t>
            </a:r>
            <a:endParaRPr lang="en-US" sz="1575"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17068800" y="9540240"/>
            <a:ext cx="533400" cy="251460"/>
          </a:xfrm>
          <a:prstGeom prst="rect">
            <a:avLst/>
          </a:prstGeom>
          <a:noFill/>
          <a:ln/>
        </p:spPr>
        <p:txBody>
          <a:bodyPr wrap="square" lIns="25400" tIns="25400" rIns="25400" bIns="25400" rtlCol="0" anchor="t">
            <a:normAutofit/>
          </a:bodyPr>
          <a:lstStyle/>
          <a:p>
            <a:pPr algn="l" indent="0" marL="0">
              <a:lnSpc>
                <a:spcPct val="106667"/>
              </a:lnSpc>
              <a:buNone/>
            </a:pPr>
            <a:r>
              <a:rPr lang="en-US" sz="1200" dirty="0">
                <a:solidFill>
                  <a:srgbClr val="82807A"/>
                </a:solidFill>
                <a:latin typeface="JetBrains Mono" pitchFamily="34" charset="0"/>
                <a:ea typeface="JetBrains Mono" pitchFamily="34" charset="-122"/>
                <a:cs typeface="JetBrains Mono" pitchFamily="34" charset="-120"/>
              </a:rPr>
              <a:t>14/20</a:t>
            </a:r>
            <a:endParaRPr lang="en-US" sz="1200" dirty="0"/>
          </a:p>
        </p:txBody>
      </p:sp>
      <p:pic>
        <p:nvPicPr>
          <p:cNvPr id="3" name="Image 0" descr="preencoded.png">    </p:cNvPr>
          <p:cNvPicPr>
            <a:picLocks noChangeAspect="1"/>
          </p:cNvPicPr>
          <p:nvPr/>
        </p:nvPicPr>
        <p:blipFill>
          <a:blip r:embed="rId1"/>
          <a:srcRect l="0" r="0" t="0" b="0"/>
          <a:stretch/>
        </p:blipFill>
        <p:spPr>
          <a:xfrm>
            <a:off x="762000" y="9448800"/>
            <a:ext cx="1905000" cy="419100"/>
          </a:xfrm>
          <a:prstGeom prst="rect">
            <a:avLst/>
          </a:prstGeom>
        </p:spPr>
      </p:pic>
      <p:sp>
        <p:nvSpPr>
          <p:cNvPr id="4" name="Text 1"/>
          <p:cNvSpPr/>
          <p:nvPr/>
        </p:nvSpPr>
        <p:spPr>
          <a:xfrm>
            <a:off x="1524000" y="1143000"/>
            <a:ext cx="16764000" cy="180975"/>
          </a:xfrm>
          <a:prstGeom prst="rect">
            <a:avLst/>
          </a:prstGeom>
          <a:noFill/>
          <a:ln/>
        </p:spPr>
        <p:txBody>
          <a:bodyPr wrap="square" lIns="25400" tIns="25400" rIns="25400" bIns="25400" rtlCol="0" anchor="t">
            <a:normAutofit/>
          </a:bodyPr>
          <a:lstStyle/>
          <a:p>
            <a:pPr algn="l" indent="0" marL="0">
              <a:lnSpc>
                <a:spcPct val="78947"/>
              </a:lnSpc>
              <a:buNone/>
            </a:pPr>
            <a:r>
              <a:rPr lang="en-US" sz="1125" b="1" spc="135" kern="0" dirty="0">
                <a:solidFill>
                  <a:srgbClr val="8F005B"/>
                </a:solidFill>
                <a:latin typeface="Inter" pitchFamily="34" charset="0"/>
                <a:ea typeface="Inter" pitchFamily="34" charset="-122"/>
                <a:cs typeface="Inter" pitchFamily="34" charset="-120"/>
              </a:rPr>
              <a:t>CONTRIBUTION</a:t>
            </a:r>
            <a:endParaRPr lang="en-US" sz="1125" dirty="0"/>
          </a:p>
        </p:txBody>
      </p:sp>
      <p:sp>
        <p:nvSpPr>
          <p:cNvPr id="5" name="Text 2"/>
          <p:cNvSpPr/>
          <p:nvPr/>
        </p:nvSpPr>
        <p:spPr>
          <a:xfrm>
            <a:off x="1524000" y="1495425"/>
            <a:ext cx="16764000" cy="541972"/>
          </a:xfrm>
          <a:prstGeom prst="rect">
            <a:avLst/>
          </a:prstGeom>
          <a:noFill/>
          <a:ln/>
        </p:spPr>
        <p:txBody>
          <a:bodyPr wrap="square" lIns="25400" tIns="25400" rIns="25400" bIns="25400" rtlCol="0" anchor="t">
            <a:normAutofit/>
          </a:bodyPr>
          <a:lstStyle/>
          <a:p>
            <a:pPr algn="l" indent="0" marL="0">
              <a:lnSpc>
                <a:spcPct val="95833"/>
              </a:lnSpc>
              <a:buNone/>
            </a:pPr>
            <a:r>
              <a:rPr lang="en-US" sz="3450" spc="-34" kern="0" dirty="0">
                <a:solidFill>
                  <a:srgbClr val="181611"/>
                </a:solidFill>
                <a:latin typeface="Newsreader" pitchFamily="34" charset="0"/>
                <a:ea typeface="Newsreader" pitchFamily="34" charset="-122"/>
                <a:cs typeface="Newsreader" pitchFamily="34" charset="-120"/>
              </a:rPr>
              <a:t>RCL generation, in practice</a:t>
            </a:r>
            <a:endParaRPr lang="en-US" sz="3450" dirty="0"/>
          </a:p>
        </p:txBody>
      </p:sp>
      <p:sp>
        <p:nvSpPr>
          <p:cNvPr id="6" name="Text 3"/>
          <p:cNvSpPr/>
          <p:nvPr/>
        </p:nvSpPr>
        <p:spPr>
          <a:xfrm>
            <a:off x="1524000" y="2246947"/>
            <a:ext cx="16764000" cy="291465"/>
          </a:xfrm>
          <a:prstGeom prst="rect">
            <a:avLst/>
          </a:prstGeom>
          <a:noFill/>
          <a:ln/>
        </p:spPr>
        <p:txBody>
          <a:bodyPr wrap="square" lIns="25400" tIns="25400" rIns="25400" bIns="25400" rtlCol="0" anchor="t">
            <a:normAutofit/>
          </a:bodyPr>
          <a:lstStyle/>
          <a:p>
            <a:pPr algn="l" indent="0" marL="0">
              <a:lnSpc>
                <a:spcPct val="106400"/>
              </a:lnSpc>
              <a:buNone/>
            </a:pPr>
            <a:r>
              <a:rPr lang="en-US" sz="1425" dirty="0">
                <a:solidFill>
                  <a:srgbClr val="4A4842"/>
                </a:solidFill>
                <a:latin typeface="JetBrains Mono" pitchFamily="34" charset="0"/>
                <a:ea typeface="JetBrains Mono" pitchFamily="34" charset="-122"/>
                <a:cs typeface="JetBrains Mono" pitchFamily="34" charset="-120"/>
              </a:rPr>
              <a:t>Query 156493 · "do goldfish grow" (DL-19)</a:t>
            </a:r>
            <a:endParaRPr lang="en-US" sz="1425" dirty="0"/>
          </a:p>
        </p:txBody>
      </p:sp>
      <p:sp>
        <p:nvSpPr>
          <p:cNvPr id="7" name="Text 4"/>
          <p:cNvSpPr/>
          <p:nvPr/>
        </p:nvSpPr>
        <p:spPr>
          <a:xfrm>
            <a:off x="1524000" y="4817269"/>
            <a:ext cx="6471170" cy="1109663"/>
          </a:xfrm>
          <a:prstGeom prst="rect">
            <a:avLst/>
          </a:prstGeom>
          <a:noFill/>
          <a:ln/>
        </p:spPr>
        <p:txBody>
          <a:bodyPr wrap="square" lIns="25400" tIns="25400" rIns="25400" bIns="25400" rtlCol="0" anchor="t">
            <a:normAutofit/>
          </a:bodyPr>
          <a:lstStyle/>
          <a:p>
            <a:pPr algn="l" indent="0" marL="0">
              <a:lnSpc>
                <a:spcPct val="125000"/>
              </a:lnSpc>
              <a:buNone/>
            </a:pPr>
            <a:r>
              <a:rPr lang="en-US" sz="1875" dirty="0">
                <a:solidFill>
                  <a:srgbClr val="35332D"/>
                </a:solidFill>
                <a:latin typeface="Inter" pitchFamily="34" charset="0"/>
                <a:ea typeface="Inter" pitchFamily="34" charset="-122"/>
                <a:cs typeface="Inter" pitchFamily="34" charset="-120"/>
              </a:rPr>
              <a:t>The Instructor LLM reads the human-judged pairs and writes an explicit narrative: what the topic is asking for, what counts as relevant, and common failure patterns</a:t>
            </a:r>
            <a:endParaRPr lang="en-US" sz="1875" dirty="0"/>
          </a:p>
        </p:txBody>
      </p:sp>
      <p:sp>
        <p:nvSpPr>
          <p:cNvPr id="8" name="Text 5"/>
          <p:cNvSpPr/>
          <p:nvPr/>
        </p:nvSpPr>
        <p:spPr>
          <a:xfrm>
            <a:off x="1524000" y="6098381"/>
            <a:ext cx="6471170" cy="1109663"/>
          </a:xfrm>
          <a:prstGeom prst="rect">
            <a:avLst/>
          </a:prstGeom>
          <a:noFill/>
          <a:ln/>
        </p:spPr>
        <p:txBody>
          <a:bodyPr wrap="square" lIns="25400" tIns="25400" rIns="25400" bIns="25400" rtlCol="0" anchor="t">
            <a:normAutofit/>
          </a:bodyPr>
          <a:lstStyle/>
          <a:p>
            <a:pPr algn="l" indent="0" marL="0">
              <a:lnSpc>
                <a:spcPct val="125000"/>
              </a:lnSpc>
              <a:buNone/>
            </a:pPr>
            <a:r>
              <a:rPr lang="en-US" sz="1875" dirty="0">
                <a:solidFill>
                  <a:srgbClr val="35332D"/>
                </a:solidFill>
                <a:latin typeface="Inter" pitchFamily="34" charset="0"/>
                <a:ea typeface="Inter" pitchFamily="34" charset="-122"/>
                <a:cs typeface="Inter" pitchFamily="34" charset="-120"/>
              </a:rPr>
              <a:t>The Assessor LLM then conditions on this narrative — not on the raw examples — when labelling unjudged documents</a:t>
            </a:r>
            <a:endParaRPr lang="en-US" sz="1875" dirty="0"/>
          </a:p>
        </p:txBody>
      </p:sp>
      <p:sp>
        <p:nvSpPr>
          <p:cNvPr id="9" name="Shape 6"/>
          <p:cNvSpPr/>
          <p:nvPr/>
        </p:nvSpPr>
        <p:spPr>
          <a:xfrm>
            <a:off x="8263890" y="2843213"/>
            <a:ext cx="8500110" cy="2047875"/>
          </a:xfrm>
          <a:prstGeom prst="roundRect">
            <a:avLst>
              <a:gd name="adj" fmla="val 1860"/>
            </a:avLst>
          </a:prstGeom>
          <a:solidFill>
            <a:srgbClr val="F6F5F3"/>
          </a:solidFill>
          <a:ln/>
        </p:spPr>
      </p:sp>
      <p:sp>
        <p:nvSpPr>
          <p:cNvPr id="10" name="Text 7"/>
          <p:cNvSpPr/>
          <p:nvPr/>
        </p:nvSpPr>
        <p:spPr>
          <a:xfrm>
            <a:off x="8568690" y="3109913"/>
            <a:ext cx="8679561" cy="238125"/>
          </a:xfrm>
          <a:prstGeom prst="rect">
            <a:avLst/>
          </a:prstGeom>
          <a:noFill/>
          <a:ln/>
        </p:spPr>
        <p:txBody>
          <a:bodyPr wrap="square" lIns="25400" tIns="25400" rIns="25400" bIns="25400" rtlCol="0" anchor="t">
            <a:normAutofit/>
          </a:bodyPr>
          <a:lstStyle/>
          <a:p>
            <a:pPr algn="l" indent="0" marL="0">
              <a:lnSpc>
                <a:spcPct val="105000"/>
              </a:lnSpc>
              <a:buNone/>
            </a:pPr>
            <a:r>
              <a:rPr lang="en-US" sz="1125" spc="90" kern="0" dirty="0">
                <a:solidFill>
                  <a:srgbClr val="8F005B"/>
                </a:solidFill>
                <a:latin typeface="JetBrains Mono" pitchFamily="34" charset="0"/>
                <a:ea typeface="JetBrains Mono" pitchFamily="34" charset="-122"/>
                <a:cs typeface="JetBrains Mono" pitchFamily="34" charset="-120"/>
              </a:rPr>
              <a:t>NARRATIVE</a:t>
            </a:r>
            <a:endParaRPr lang="en-US" sz="1125" dirty="0"/>
          </a:p>
        </p:txBody>
      </p:sp>
      <p:sp>
        <p:nvSpPr>
          <p:cNvPr id="11" name="Text 8"/>
          <p:cNvSpPr/>
          <p:nvPr/>
        </p:nvSpPr>
        <p:spPr>
          <a:xfrm>
            <a:off x="8568690" y="3424238"/>
            <a:ext cx="8127226" cy="1238250"/>
          </a:xfrm>
          <a:prstGeom prst="rect">
            <a:avLst/>
          </a:prstGeom>
          <a:noFill/>
          <a:ln/>
        </p:spPr>
        <p:txBody>
          <a:bodyPr wrap="square" lIns="25400" tIns="25400" rIns="25400" bIns="25400" rtlCol="0" anchor="t">
            <a:normAutofit/>
          </a:bodyPr>
          <a:lstStyle/>
          <a:p>
            <a:pPr algn="l" indent="0" marL="0">
              <a:lnSpc>
                <a:spcPct val="126000"/>
              </a:lnSpc>
              <a:buNone/>
            </a:pPr>
            <a:r>
              <a:rPr lang="en-US" sz="1575" dirty="0">
                <a:solidFill>
                  <a:srgbClr val="23211C"/>
                </a:solidFill>
                <a:latin typeface="Inter" pitchFamily="34" charset="0"/>
                <a:ea typeface="Inter" pitchFamily="34" charset="-122"/>
                <a:cs typeface="Inter" pitchFamily="34" charset="-120"/>
              </a:rPr>
              <a:t>The narrative is about the growth of goldfish, specifically their size and potential to grow in different environments. The main intent is to understand how goldfish grow and what factors influence their growth. The key facets that determine relevance are the size of goldfish, their environment, and the factors that affect their growth.</a:t>
            </a:r>
            <a:endParaRPr lang="en-US" sz="1575" dirty="0"/>
          </a:p>
        </p:txBody>
      </p:sp>
      <p:sp>
        <p:nvSpPr>
          <p:cNvPr id="12" name="Shape 9"/>
          <p:cNvSpPr/>
          <p:nvPr/>
        </p:nvSpPr>
        <p:spPr>
          <a:xfrm>
            <a:off x="8263890" y="5081588"/>
            <a:ext cx="8500110" cy="4062412"/>
          </a:xfrm>
          <a:prstGeom prst="roundRect">
            <a:avLst>
              <a:gd name="adj" fmla="val 938"/>
            </a:avLst>
          </a:prstGeom>
          <a:solidFill>
            <a:srgbClr val="FFDEF0"/>
          </a:solidFill>
          <a:ln/>
        </p:spPr>
      </p:sp>
      <p:sp>
        <p:nvSpPr>
          <p:cNvPr id="13" name="Text 10"/>
          <p:cNvSpPr/>
          <p:nvPr/>
        </p:nvSpPr>
        <p:spPr>
          <a:xfrm>
            <a:off x="8568690" y="5348288"/>
            <a:ext cx="8679561" cy="238125"/>
          </a:xfrm>
          <a:prstGeom prst="rect">
            <a:avLst/>
          </a:prstGeom>
          <a:noFill/>
          <a:ln/>
        </p:spPr>
        <p:txBody>
          <a:bodyPr wrap="square" lIns="25400" tIns="25400" rIns="25400" bIns="25400" rtlCol="0" anchor="t">
            <a:normAutofit/>
          </a:bodyPr>
          <a:lstStyle/>
          <a:p>
            <a:pPr algn="l" indent="0" marL="0">
              <a:lnSpc>
                <a:spcPct val="105000"/>
              </a:lnSpc>
              <a:buNone/>
            </a:pPr>
            <a:r>
              <a:rPr lang="en-US" sz="1125" spc="90" kern="0" dirty="0">
                <a:solidFill>
                  <a:srgbClr val="780048"/>
                </a:solidFill>
                <a:latin typeface="JetBrains Mono" pitchFamily="34" charset="0"/>
                <a:ea typeface="JetBrains Mono" pitchFamily="34" charset="-122"/>
                <a:cs typeface="JetBrains Mono" pitchFamily="34" charset="-120"/>
              </a:rPr>
              <a:t>INSTRUCTIONS</a:t>
            </a:r>
            <a:endParaRPr lang="en-US" sz="1125" dirty="0"/>
          </a:p>
        </p:txBody>
      </p:sp>
      <p:sp>
        <p:nvSpPr>
          <p:cNvPr id="14" name="Text 11"/>
          <p:cNvSpPr/>
          <p:nvPr/>
        </p:nvSpPr>
        <p:spPr>
          <a:xfrm>
            <a:off x="8568690" y="5681663"/>
            <a:ext cx="8127226" cy="544830"/>
          </a:xfrm>
          <a:prstGeom prst="rect">
            <a:avLst/>
          </a:prstGeom>
          <a:noFill/>
          <a:ln/>
        </p:spPr>
        <p:txBody>
          <a:bodyPr wrap="square" lIns="25400" tIns="25400" rIns="25400" bIns="25400" rtlCol="0" anchor="t">
            <a:normAutofit/>
          </a:bodyPr>
          <a:lstStyle/>
          <a:p>
            <a:pPr algn="l" indent="0" marL="0">
              <a:lnSpc>
                <a:spcPct val="115652"/>
              </a:lnSpc>
              <a:buNone/>
            </a:pPr>
            <a:r>
              <a:rPr lang="en-US" sz="1425" dirty="0">
                <a:solidFill>
                  <a:srgbClr val="23211C"/>
                </a:solidFill>
                <a:latin typeface="Inter" pitchFamily="34" charset="0"/>
                <a:ea typeface="Inter" pitchFamily="34" charset="-122"/>
                <a:cs typeface="Inter" pitchFamily="34" charset="-120"/>
              </a:rPr>
              <a:t>• A document is relevant if it discusses the size of goldfish and their potential to grow in different environments.</a:t>
            </a:r>
            <a:endParaRPr lang="en-US" sz="1425" dirty="0"/>
          </a:p>
        </p:txBody>
      </p:sp>
      <p:sp>
        <p:nvSpPr>
          <p:cNvPr id="15" name="Text 12"/>
          <p:cNvSpPr/>
          <p:nvPr/>
        </p:nvSpPr>
        <p:spPr>
          <a:xfrm>
            <a:off x="8568690" y="6283643"/>
            <a:ext cx="8127226" cy="544830"/>
          </a:xfrm>
          <a:prstGeom prst="rect">
            <a:avLst/>
          </a:prstGeom>
          <a:noFill/>
          <a:ln/>
        </p:spPr>
        <p:txBody>
          <a:bodyPr wrap="square" lIns="25400" tIns="25400" rIns="25400" bIns="25400" rtlCol="0" anchor="t">
            <a:normAutofit/>
          </a:bodyPr>
          <a:lstStyle/>
          <a:p>
            <a:pPr algn="l" indent="0" marL="0">
              <a:lnSpc>
                <a:spcPct val="115652"/>
              </a:lnSpc>
              <a:buNone/>
            </a:pPr>
            <a:r>
              <a:rPr lang="en-US" sz="1425" dirty="0">
                <a:solidFill>
                  <a:srgbClr val="23211C"/>
                </a:solidFill>
                <a:latin typeface="Inter" pitchFamily="34" charset="0"/>
                <a:ea typeface="Inter" pitchFamily="34" charset="-122"/>
                <a:cs typeface="Inter" pitchFamily="34" charset="-120"/>
              </a:rPr>
              <a:t>• A document is relevant if it mentions factors that affect the growth of goldfish, such as water quality, diet, and tank size.</a:t>
            </a:r>
            <a:endParaRPr lang="en-US" sz="1425" dirty="0"/>
          </a:p>
        </p:txBody>
      </p:sp>
      <p:sp>
        <p:nvSpPr>
          <p:cNvPr id="16" name="Text 13"/>
          <p:cNvSpPr/>
          <p:nvPr/>
        </p:nvSpPr>
        <p:spPr>
          <a:xfrm>
            <a:off x="8568690" y="6885623"/>
            <a:ext cx="8127226" cy="544830"/>
          </a:xfrm>
          <a:prstGeom prst="rect">
            <a:avLst/>
          </a:prstGeom>
          <a:noFill/>
          <a:ln/>
        </p:spPr>
        <p:txBody>
          <a:bodyPr wrap="square" lIns="25400" tIns="25400" rIns="25400" bIns="25400" rtlCol="0" anchor="t">
            <a:normAutofit/>
          </a:bodyPr>
          <a:lstStyle/>
          <a:p>
            <a:pPr algn="l" indent="0" marL="0">
              <a:lnSpc>
                <a:spcPct val="115652"/>
              </a:lnSpc>
              <a:buNone/>
            </a:pPr>
            <a:r>
              <a:rPr lang="en-US" sz="1425" dirty="0">
                <a:solidFill>
                  <a:srgbClr val="23211C"/>
                </a:solidFill>
                <a:latin typeface="Inter" pitchFamily="34" charset="0"/>
                <a:ea typeface="Inter" pitchFamily="34" charset="-122"/>
                <a:cs typeface="Inter" pitchFamily="34" charset="-120"/>
              </a:rPr>
              <a:t>• A document is relevant if it provides information on the average size of goldfish and their growth rate in optimal conditions.</a:t>
            </a:r>
            <a:endParaRPr lang="en-US" sz="1425" dirty="0"/>
          </a:p>
        </p:txBody>
      </p:sp>
      <p:sp>
        <p:nvSpPr>
          <p:cNvPr id="17" name="Text 14"/>
          <p:cNvSpPr/>
          <p:nvPr/>
        </p:nvSpPr>
        <p:spPr>
          <a:xfrm>
            <a:off x="8568690" y="7487602"/>
            <a:ext cx="8127226" cy="544830"/>
          </a:xfrm>
          <a:prstGeom prst="rect">
            <a:avLst/>
          </a:prstGeom>
          <a:noFill/>
          <a:ln/>
        </p:spPr>
        <p:txBody>
          <a:bodyPr wrap="square" lIns="25400" tIns="25400" rIns="25400" bIns="25400" rtlCol="0" anchor="t">
            <a:normAutofit/>
          </a:bodyPr>
          <a:lstStyle/>
          <a:p>
            <a:pPr algn="l" indent="0" marL="0">
              <a:lnSpc>
                <a:spcPct val="115652"/>
              </a:lnSpc>
              <a:buNone/>
            </a:pPr>
            <a:r>
              <a:rPr lang="en-US" sz="1425" dirty="0">
                <a:solidFill>
                  <a:srgbClr val="23211C"/>
                </a:solidFill>
                <a:latin typeface="Inter" pitchFamily="34" charset="0"/>
                <a:ea typeface="Inter" pitchFamily="34" charset="-122"/>
                <a:cs typeface="Inter" pitchFamily="34" charset="-120"/>
              </a:rPr>
              <a:t>• A document is relevant if it discusses the factors that contribute to stunted growth in goldfish, such as poor water quality and inadequate tank size.</a:t>
            </a:r>
            <a:endParaRPr lang="en-US" sz="1425" dirty="0"/>
          </a:p>
        </p:txBody>
      </p:sp>
      <p:sp>
        <p:nvSpPr>
          <p:cNvPr id="18" name="Text 15"/>
          <p:cNvSpPr/>
          <p:nvPr/>
        </p:nvSpPr>
        <p:spPr>
          <a:xfrm>
            <a:off x="8568690" y="8089582"/>
            <a:ext cx="8127226" cy="544830"/>
          </a:xfrm>
          <a:prstGeom prst="rect">
            <a:avLst/>
          </a:prstGeom>
          <a:noFill/>
          <a:ln/>
        </p:spPr>
        <p:txBody>
          <a:bodyPr wrap="square" lIns="25400" tIns="25400" rIns="25400" bIns="25400" rtlCol="0" anchor="t">
            <a:normAutofit/>
          </a:bodyPr>
          <a:lstStyle/>
          <a:p>
            <a:pPr algn="l" indent="0" marL="0">
              <a:lnSpc>
                <a:spcPct val="115652"/>
              </a:lnSpc>
              <a:buNone/>
            </a:pPr>
            <a:r>
              <a:rPr lang="en-US" sz="1425" dirty="0">
                <a:solidFill>
                  <a:srgbClr val="23211C"/>
                </a:solidFill>
                <a:latin typeface="Inter" pitchFamily="34" charset="0"/>
                <a:ea typeface="Inter" pitchFamily="34" charset="-122"/>
                <a:cs typeface="Inter" pitchFamily="34" charset="-120"/>
              </a:rPr>
              <a:t>• A document is relevant if it discusses the importance of providing a balanced diet for goldfish to promote healthy growth and development.</a:t>
            </a:r>
            <a:endParaRPr lang="en-US" sz="1425"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9F8F6"/>
        </a:solidFill>
      </p:bgPr>
    </p:bg>
    <p:spTree>
      <p:nvGrpSpPr>
        <p:cNvPr id="1" name=""/>
        <p:cNvGrpSpPr/>
        <p:nvPr/>
      </p:nvGrpSpPr>
      <p:grpSpPr>
        <a:xfrm>
          <a:off x="0" y="0"/>
          <a:ext cx="0" cy="0"/>
          <a:chOff x="0" y="0"/>
          <a:chExt cx="0" cy="0"/>
        </a:xfrm>
      </p:grpSpPr>
      <p:sp>
        <p:nvSpPr>
          <p:cNvPr id="2" name="Text 0"/>
          <p:cNvSpPr/>
          <p:nvPr/>
        </p:nvSpPr>
        <p:spPr>
          <a:xfrm>
            <a:off x="17068800" y="9540240"/>
            <a:ext cx="533400" cy="251460"/>
          </a:xfrm>
          <a:prstGeom prst="rect">
            <a:avLst/>
          </a:prstGeom>
          <a:noFill/>
          <a:ln/>
        </p:spPr>
        <p:txBody>
          <a:bodyPr wrap="square" lIns="25400" tIns="25400" rIns="25400" bIns="25400" rtlCol="0" anchor="t">
            <a:normAutofit/>
          </a:bodyPr>
          <a:lstStyle/>
          <a:p>
            <a:pPr algn="l" indent="0" marL="0">
              <a:lnSpc>
                <a:spcPct val="106667"/>
              </a:lnSpc>
              <a:buNone/>
            </a:pPr>
            <a:r>
              <a:rPr lang="en-US" sz="1200" dirty="0">
                <a:solidFill>
                  <a:srgbClr val="82807A"/>
                </a:solidFill>
                <a:latin typeface="JetBrains Mono" pitchFamily="34" charset="0"/>
                <a:ea typeface="JetBrains Mono" pitchFamily="34" charset="-122"/>
                <a:cs typeface="JetBrains Mono" pitchFamily="34" charset="-120"/>
              </a:rPr>
              <a:t>15/20</a:t>
            </a:r>
            <a:endParaRPr lang="en-US" sz="1200" dirty="0"/>
          </a:p>
        </p:txBody>
      </p:sp>
      <p:pic>
        <p:nvPicPr>
          <p:cNvPr id="3" name="Image 0" descr="preencoded.png">    </p:cNvPr>
          <p:cNvPicPr>
            <a:picLocks noChangeAspect="1"/>
          </p:cNvPicPr>
          <p:nvPr/>
        </p:nvPicPr>
        <p:blipFill>
          <a:blip r:embed="rId1"/>
          <a:srcRect l="0" r="0" t="0" b="0"/>
          <a:stretch/>
        </p:blipFill>
        <p:spPr>
          <a:xfrm>
            <a:off x="762000" y="9448800"/>
            <a:ext cx="1905000" cy="419100"/>
          </a:xfrm>
          <a:prstGeom prst="rect">
            <a:avLst/>
          </a:prstGeom>
        </p:spPr>
      </p:pic>
      <p:sp>
        <p:nvSpPr>
          <p:cNvPr id="4" name="Shape 1"/>
          <p:cNvSpPr/>
          <p:nvPr/>
        </p:nvSpPr>
        <p:spPr>
          <a:xfrm>
            <a:off x="1524000" y="4245293"/>
            <a:ext cx="609600" cy="38100"/>
          </a:xfrm>
          <a:prstGeom prst="rect">
            <a:avLst/>
          </a:prstGeom>
          <a:solidFill>
            <a:srgbClr val="8F005B"/>
          </a:solidFill>
          <a:ln/>
        </p:spPr>
      </p:sp>
      <p:sp>
        <p:nvSpPr>
          <p:cNvPr id="5" name="Text 2"/>
          <p:cNvSpPr/>
          <p:nvPr/>
        </p:nvSpPr>
        <p:spPr>
          <a:xfrm>
            <a:off x="1524000" y="4588193"/>
            <a:ext cx="16764000" cy="891540"/>
          </a:xfrm>
          <a:prstGeom prst="rect">
            <a:avLst/>
          </a:prstGeom>
          <a:noFill/>
          <a:ln/>
        </p:spPr>
        <p:txBody>
          <a:bodyPr wrap="square" lIns="25400" tIns="25400" rIns="25400" bIns="25400" rtlCol="0" anchor="t">
            <a:normAutofit/>
          </a:bodyPr>
          <a:lstStyle/>
          <a:p>
            <a:pPr algn="l" indent="0" marL="0">
              <a:lnSpc>
                <a:spcPct val="93333"/>
              </a:lnSpc>
              <a:buNone/>
            </a:pPr>
            <a:r>
              <a:rPr lang="en-US" sz="6000" spc="-60" kern="0" dirty="0">
                <a:solidFill>
                  <a:srgbClr val="181611"/>
                </a:solidFill>
                <a:latin typeface="Newsreader" pitchFamily="34" charset="0"/>
                <a:ea typeface="Newsreader" pitchFamily="34" charset="-122"/>
                <a:cs typeface="Newsreader" pitchFamily="34" charset="-120"/>
              </a:rPr>
              <a:t>Experiments</a:t>
            </a:r>
            <a:endParaRPr lang="en-US" sz="6000" dirty="0"/>
          </a:p>
        </p:txBody>
      </p:sp>
      <p:sp>
        <p:nvSpPr>
          <p:cNvPr id="6" name="Text 3"/>
          <p:cNvSpPr/>
          <p:nvPr/>
        </p:nvSpPr>
        <p:spPr>
          <a:xfrm>
            <a:off x="1524000" y="5670232"/>
            <a:ext cx="16764000" cy="409575"/>
          </a:xfrm>
          <a:prstGeom prst="rect">
            <a:avLst/>
          </a:prstGeom>
          <a:noFill/>
          <a:ln/>
        </p:spPr>
        <p:txBody>
          <a:bodyPr wrap="square" lIns="25400" tIns="25400" rIns="25400" bIns="25400" rtlCol="0" anchor="t">
            <a:normAutofit/>
          </a:bodyPr>
          <a:lstStyle/>
          <a:p>
            <a:pPr algn="l" indent="0" marL="0">
              <a:lnSpc>
                <a:spcPct val="125806"/>
              </a:lnSpc>
              <a:buNone/>
            </a:pPr>
            <a:r>
              <a:rPr lang="en-US" sz="1950" dirty="0">
                <a:solidFill>
                  <a:srgbClr val="57554F"/>
                </a:solidFill>
                <a:latin typeface="Inter" pitchFamily="34" charset="0"/>
                <a:ea typeface="Inter" pitchFamily="34" charset="-122"/>
                <a:cs typeface="Inter" pitchFamily="34" charset="-120"/>
              </a:rPr>
              <a:t>We compare RCL and in-context learning</a:t>
            </a:r>
            <a:endParaRPr lang="en-US" sz="19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17068800" y="9540240"/>
            <a:ext cx="533400" cy="251460"/>
          </a:xfrm>
          <a:prstGeom prst="rect">
            <a:avLst/>
          </a:prstGeom>
          <a:noFill/>
          <a:ln/>
        </p:spPr>
        <p:txBody>
          <a:bodyPr wrap="square" lIns="25400" tIns="25400" rIns="25400" bIns="25400" rtlCol="0" anchor="t">
            <a:normAutofit/>
          </a:bodyPr>
          <a:lstStyle/>
          <a:p>
            <a:pPr algn="l" indent="0" marL="0">
              <a:lnSpc>
                <a:spcPct val="106667"/>
              </a:lnSpc>
              <a:buNone/>
            </a:pPr>
            <a:r>
              <a:rPr lang="en-US" sz="1200" dirty="0">
                <a:solidFill>
                  <a:srgbClr val="82807A"/>
                </a:solidFill>
                <a:latin typeface="JetBrains Mono" pitchFamily="34" charset="0"/>
                <a:ea typeface="JetBrains Mono" pitchFamily="34" charset="-122"/>
                <a:cs typeface="JetBrains Mono" pitchFamily="34" charset="-120"/>
              </a:rPr>
              <a:t>16/20</a:t>
            </a:r>
            <a:endParaRPr lang="en-US" sz="1200" dirty="0"/>
          </a:p>
        </p:txBody>
      </p:sp>
      <p:pic>
        <p:nvPicPr>
          <p:cNvPr id="3" name="Image 0" descr="preencoded.png">    </p:cNvPr>
          <p:cNvPicPr>
            <a:picLocks noChangeAspect="1"/>
          </p:cNvPicPr>
          <p:nvPr/>
        </p:nvPicPr>
        <p:blipFill>
          <a:blip r:embed="rId1"/>
          <a:srcRect l="0" r="0" t="0" b="0"/>
          <a:stretch/>
        </p:blipFill>
        <p:spPr>
          <a:xfrm>
            <a:off x="762000" y="9448800"/>
            <a:ext cx="1905000" cy="419100"/>
          </a:xfrm>
          <a:prstGeom prst="rect">
            <a:avLst/>
          </a:prstGeom>
        </p:spPr>
      </p:pic>
      <p:sp>
        <p:nvSpPr>
          <p:cNvPr id="4" name="Text 1"/>
          <p:cNvSpPr/>
          <p:nvPr/>
        </p:nvSpPr>
        <p:spPr>
          <a:xfrm>
            <a:off x="1524000" y="1143000"/>
            <a:ext cx="16764000" cy="180975"/>
          </a:xfrm>
          <a:prstGeom prst="rect">
            <a:avLst/>
          </a:prstGeom>
          <a:noFill/>
          <a:ln/>
        </p:spPr>
        <p:txBody>
          <a:bodyPr wrap="square" lIns="25400" tIns="25400" rIns="25400" bIns="25400" rtlCol="0" anchor="t">
            <a:normAutofit/>
          </a:bodyPr>
          <a:lstStyle/>
          <a:p>
            <a:pPr algn="l" indent="0" marL="0">
              <a:lnSpc>
                <a:spcPct val="78947"/>
              </a:lnSpc>
              <a:buNone/>
            </a:pPr>
            <a:r>
              <a:rPr lang="en-US" sz="1125" b="1" spc="135" kern="0" dirty="0">
                <a:solidFill>
                  <a:srgbClr val="8F005B"/>
                </a:solidFill>
                <a:latin typeface="Inter" pitchFamily="34" charset="0"/>
                <a:ea typeface="Inter" pitchFamily="34" charset="-122"/>
                <a:cs typeface="Inter" pitchFamily="34" charset="-120"/>
              </a:rPr>
              <a:t>RESULTS</a:t>
            </a:r>
            <a:endParaRPr lang="en-US" sz="1125" dirty="0"/>
          </a:p>
        </p:txBody>
      </p:sp>
      <p:sp>
        <p:nvSpPr>
          <p:cNvPr id="5" name="Text 2"/>
          <p:cNvSpPr/>
          <p:nvPr/>
        </p:nvSpPr>
        <p:spPr>
          <a:xfrm>
            <a:off x="1524000" y="1495425"/>
            <a:ext cx="16764000" cy="541972"/>
          </a:xfrm>
          <a:prstGeom prst="rect">
            <a:avLst/>
          </a:prstGeom>
          <a:noFill/>
          <a:ln/>
        </p:spPr>
        <p:txBody>
          <a:bodyPr wrap="square" lIns="25400" tIns="25400" rIns="25400" bIns="25400" rtlCol="0" anchor="t">
            <a:normAutofit/>
          </a:bodyPr>
          <a:lstStyle/>
          <a:p>
            <a:pPr algn="l" indent="0" marL="0">
              <a:lnSpc>
                <a:spcPct val="95833"/>
              </a:lnSpc>
              <a:buNone/>
            </a:pPr>
            <a:r>
              <a:rPr lang="en-US" sz="3450" spc="-34" kern="0" dirty="0">
                <a:solidFill>
                  <a:srgbClr val="181611"/>
                </a:solidFill>
                <a:latin typeface="Newsreader" pitchFamily="34" charset="0"/>
                <a:ea typeface="Newsreader" pitchFamily="34" charset="-122"/>
                <a:cs typeface="Newsreader" pitchFamily="34" charset="-120"/>
              </a:rPr>
              <a:t>RCL vs. ICL</a:t>
            </a:r>
            <a:endParaRPr lang="en-US" sz="3450" dirty="0"/>
          </a:p>
        </p:txBody>
      </p:sp>
      <p:sp>
        <p:nvSpPr>
          <p:cNvPr id="6" name="Text 3"/>
          <p:cNvSpPr/>
          <p:nvPr/>
        </p:nvSpPr>
        <p:spPr>
          <a:xfrm>
            <a:off x="1524000" y="2151697"/>
            <a:ext cx="15716250" cy="323850"/>
          </a:xfrm>
          <a:prstGeom prst="rect">
            <a:avLst/>
          </a:prstGeom>
          <a:noFill/>
          <a:ln/>
        </p:spPr>
        <p:txBody>
          <a:bodyPr wrap="square" lIns="25400" tIns="25400" rIns="25400" bIns="25400" rtlCol="0" anchor="t">
            <a:normAutofit/>
          </a:bodyPr>
          <a:lstStyle/>
          <a:p>
            <a:pPr algn="l" indent="0" marL="0">
              <a:lnSpc>
                <a:spcPct val="125000"/>
              </a:lnSpc>
              <a:buNone/>
            </a:pPr>
            <a:r>
              <a:rPr lang="en-US" sz="1500" dirty="0">
                <a:solidFill>
                  <a:srgbClr val="65635D"/>
                </a:solidFill>
                <a:latin typeface="Inter" pitchFamily="34" charset="0"/>
                <a:ea typeface="Inter" pitchFamily="34" charset="-122"/>
                <a:cs typeface="Inter" pitchFamily="34" charset="-120"/>
              </a:rPr>
              <a:t>RCL narratives can be built from three document sets: all judged, relevant-only, or non-relevant-only</a:t>
            </a:r>
            <a:endParaRPr lang="en-US" sz="1500" dirty="0"/>
          </a:p>
        </p:txBody>
      </p:sp>
      <p:sp>
        <p:nvSpPr>
          <p:cNvPr id="7" name="Text 4"/>
          <p:cNvSpPr/>
          <p:nvPr/>
        </p:nvSpPr>
        <p:spPr>
          <a:xfrm>
            <a:off x="1524000" y="4143851"/>
            <a:ext cx="9238361" cy="224790"/>
          </a:xfrm>
          <a:prstGeom prst="rect">
            <a:avLst/>
          </a:prstGeom>
          <a:noFill/>
          <a:ln/>
        </p:spPr>
        <p:txBody>
          <a:bodyPr wrap="square" lIns="25400" tIns="25400" rIns="25400" bIns="25400" rtlCol="0" anchor="t">
            <a:normAutofit/>
          </a:bodyPr>
          <a:lstStyle/>
          <a:p>
            <a:pPr algn="l" indent="0" marL="0">
              <a:lnSpc>
                <a:spcPct val="108889"/>
              </a:lnSpc>
              <a:buNone/>
            </a:pPr>
            <a:r>
              <a:rPr lang="en-US" sz="1050" dirty="0">
                <a:solidFill>
                  <a:srgbClr val="82807A"/>
                </a:solidFill>
                <a:latin typeface="JetBrains Mono" pitchFamily="34" charset="0"/>
                <a:ea typeface="JetBrains Mono" pitchFamily="34" charset="-122"/>
                <a:cs typeface="JetBrains Mono" pitchFamily="34" charset="-120"/>
              </a:rPr>
              <a:t>F1 / MCC vs. gold labels</a:t>
            </a:r>
            <a:endParaRPr lang="en-US" sz="1050" dirty="0"/>
          </a:p>
        </p:txBody>
      </p:sp>
      <p:sp>
        <p:nvSpPr>
          <p:cNvPr id="8" name="Shape 5"/>
          <p:cNvSpPr/>
          <p:nvPr/>
        </p:nvSpPr>
        <p:spPr>
          <a:xfrm>
            <a:off x="1524000" y="4795361"/>
            <a:ext cx="8398510" cy="19050"/>
          </a:xfrm>
          <a:prstGeom prst="rect">
            <a:avLst/>
          </a:prstGeom>
          <a:solidFill>
            <a:srgbClr val="181611"/>
          </a:solidFill>
          <a:ln/>
        </p:spPr>
      </p:sp>
      <p:sp>
        <p:nvSpPr>
          <p:cNvPr id="9" name="Text 6"/>
          <p:cNvSpPr/>
          <p:nvPr/>
        </p:nvSpPr>
        <p:spPr>
          <a:xfrm>
            <a:off x="1600200" y="4511516"/>
            <a:ext cx="3683113" cy="274320"/>
          </a:xfrm>
          <a:prstGeom prst="rect">
            <a:avLst/>
          </a:prstGeom>
          <a:noFill/>
          <a:ln/>
        </p:spPr>
        <p:txBody>
          <a:bodyPr wrap="square" lIns="25400" tIns="25400" rIns="25400" bIns="25400" rtlCol="0" anchor="ctr">
            <a:normAutofit/>
          </a:bodyPr>
          <a:lstStyle/>
          <a:p>
            <a:pPr algn="l" indent="0" marL="0">
              <a:lnSpc>
                <a:spcPct val="113333"/>
              </a:lnSpc>
              <a:buNone/>
            </a:pPr>
            <a:r>
              <a:rPr lang="en-US" sz="1275" b="1" dirty="0">
                <a:solidFill>
                  <a:srgbClr val="181611"/>
                </a:solidFill>
                <a:latin typeface="Inter" pitchFamily="34" charset="0"/>
                <a:ea typeface="Inter" pitchFamily="34" charset="-122"/>
                <a:cs typeface="Inter" pitchFamily="34" charset="-120"/>
              </a:rPr>
              <a:t>Method</a:t>
            </a:r>
            <a:endParaRPr lang="en-US" sz="1275" dirty="0"/>
          </a:p>
        </p:txBody>
      </p:sp>
      <p:sp>
        <p:nvSpPr>
          <p:cNvPr id="10" name="Text 7"/>
          <p:cNvSpPr/>
          <p:nvPr/>
        </p:nvSpPr>
        <p:spPr>
          <a:xfrm>
            <a:off x="5247799" y="4511516"/>
            <a:ext cx="1500822" cy="274320"/>
          </a:xfrm>
          <a:prstGeom prst="rect">
            <a:avLst/>
          </a:prstGeom>
          <a:noFill/>
          <a:ln/>
        </p:spPr>
        <p:txBody>
          <a:bodyPr wrap="square" lIns="25400" tIns="25400" rIns="25400" bIns="25400" rtlCol="0" anchor="ctr">
            <a:normAutofit/>
          </a:bodyPr>
          <a:lstStyle/>
          <a:p>
            <a:pPr algn="r" indent="0" marL="0">
              <a:lnSpc>
                <a:spcPct val="113333"/>
              </a:lnSpc>
              <a:buNone/>
            </a:pPr>
            <a:r>
              <a:rPr lang="en-US" sz="1275" b="1" dirty="0">
                <a:solidFill>
                  <a:srgbClr val="181611"/>
                </a:solidFill>
                <a:latin typeface="Inter" pitchFamily="34" charset="0"/>
                <a:ea typeface="Inter" pitchFamily="34" charset="-122"/>
                <a:cs typeface="Inter" pitchFamily="34" charset="-120"/>
              </a:rPr>
              <a:t>DL-19</a:t>
            </a:r>
            <a:endParaRPr lang="en-US" sz="1275" dirty="0"/>
          </a:p>
        </p:txBody>
      </p:sp>
      <p:sp>
        <p:nvSpPr>
          <p:cNvPr id="11" name="Text 8"/>
          <p:cNvSpPr/>
          <p:nvPr/>
        </p:nvSpPr>
        <p:spPr>
          <a:xfrm>
            <a:off x="6824821" y="4511516"/>
            <a:ext cx="1471454" cy="274320"/>
          </a:xfrm>
          <a:prstGeom prst="rect">
            <a:avLst/>
          </a:prstGeom>
          <a:noFill/>
          <a:ln/>
        </p:spPr>
        <p:txBody>
          <a:bodyPr wrap="square" lIns="25400" tIns="25400" rIns="25400" bIns="25400" rtlCol="0" anchor="ctr">
            <a:normAutofit/>
          </a:bodyPr>
          <a:lstStyle/>
          <a:p>
            <a:pPr algn="r" indent="0" marL="0">
              <a:lnSpc>
                <a:spcPct val="113333"/>
              </a:lnSpc>
              <a:buNone/>
            </a:pPr>
            <a:r>
              <a:rPr lang="en-US" sz="1275" b="1" dirty="0">
                <a:solidFill>
                  <a:srgbClr val="181611"/>
                </a:solidFill>
                <a:latin typeface="Inter" pitchFamily="34" charset="0"/>
                <a:ea typeface="Inter" pitchFamily="34" charset="-122"/>
                <a:cs typeface="Inter" pitchFamily="34" charset="-120"/>
              </a:rPr>
              <a:t>DL-20</a:t>
            </a:r>
            <a:endParaRPr lang="en-US" sz="1275" dirty="0"/>
          </a:p>
        </p:txBody>
      </p:sp>
      <p:sp>
        <p:nvSpPr>
          <p:cNvPr id="12" name="Text 9"/>
          <p:cNvSpPr/>
          <p:nvPr/>
        </p:nvSpPr>
        <p:spPr>
          <a:xfrm>
            <a:off x="8372475" y="4511516"/>
            <a:ext cx="1473835" cy="274320"/>
          </a:xfrm>
          <a:prstGeom prst="rect">
            <a:avLst/>
          </a:prstGeom>
          <a:noFill/>
          <a:ln/>
        </p:spPr>
        <p:txBody>
          <a:bodyPr wrap="square" lIns="25400" tIns="25400" rIns="25400" bIns="25400" rtlCol="0" anchor="ctr">
            <a:normAutofit/>
          </a:bodyPr>
          <a:lstStyle/>
          <a:p>
            <a:pPr algn="r" indent="0" marL="0">
              <a:lnSpc>
                <a:spcPct val="113333"/>
              </a:lnSpc>
              <a:buNone/>
            </a:pPr>
            <a:r>
              <a:rPr lang="en-US" sz="1275" b="1" dirty="0">
                <a:solidFill>
                  <a:srgbClr val="181611"/>
                </a:solidFill>
                <a:latin typeface="Inter" pitchFamily="34" charset="0"/>
                <a:ea typeface="Inter" pitchFamily="34" charset="-122"/>
                <a:cs typeface="Inter" pitchFamily="34" charset="-120"/>
              </a:rPr>
              <a:t>TREC-8</a:t>
            </a:r>
            <a:endParaRPr lang="en-US" sz="1275" dirty="0"/>
          </a:p>
        </p:txBody>
      </p:sp>
      <p:sp>
        <p:nvSpPr>
          <p:cNvPr id="13" name="Shape 10"/>
          <p:cNvSpPr/>
          <p:nvPr/>
        </p:nvSpPr>
        <p:spPr>
          <a:xfrm>
            <a:off x="1524000" y="5179219"/>
            <a:ext cx="8398510" cy="9525"/>
          </a:xfrm>
          <a:prstGeom prst="rect">
            <a:avLst/>
          </a:prstGeom>
          <a:solidFill>
            <a:srgbClr val="D8D7D5"/>
          </a:solidFill>
          <a:ln/>
        </p:spPr>
      </p:sp>
      <p:sp>
        <p:nvSpPr>
          <p:cNvPr id="14" name="Text 11"/>
          <p:cNvSpPr/>
          <p:nvPr/>
        </p:nvSpPr>
        <p:spPr>
          <a:xfrm>
            <a:off x="1600200" y="4881086"/>
            <a:ext cx="3683113" cy="279083"/>
          </a:xfrm>
          <a:prstGeom prst="rect">
            <a:avLst/>
          </a:prstGeom>
          <a:noFill/>
          <a:ln/>
        </p:spPr>
        <p:txBody>
          <a:bodyPr wrap="square" lIns="25400" tIns="25400" rIns="25400" bIns="25400" rtlCol="0" anchor="ctr">
            <a:normAutofit/>
          </a:bodyPr>
          <a:lstStyle/>
          <a:p>
            <a:pPr algn="l" indent="0" marL="0">
              <a:lnSpc>
                <a:spcPct val="113333"/>
              </a:lnSpc>
              <a:buNone/>
            </a:pPr>
            <a:r>
              <a:rPr lang="en-US" sz="1275" dirty="0">
                <a:solidFill>
                  <a:srgbClr val="74716B"/>
                </a:solidFill>
                <a:latin typeface="Inter" pitchFamily="34" charset="0"/>
                <a:ea typeface="Inter" pitchFamily="34" charset="-122"/>
                <a:cs typeface="Inter" pitchFamily="34" charset="-120"/>
              </a:rPr>
              <a:t>Zero-shot</a:t>
            </a:r>
            <a:endParaRPr lang="en-US" sz="1275" dirty="0"/>
          </a:p>
        </p:txBody>
      </p:sp>
      <p:sp>
        <p:nvSpPr>
          <p:cNvPr id="15" name="Text 12"/>
          <p:cNvSpPr/>
          <p:nvPr/>
        </p:nvSpPr>
        <p:spPr>
          <a:xfrm>
            <a:off x="5247799" y="4881086"/>
            <a:ext cx="1500822" cy="279083"/>
          </a:xfrm>
          <a:prstGeom prst="rect">
            <a:avLst/>
          </a:prstGeom>
          <a:noFill/>
          <a:ln/>
        </p:spPr>
        <p:txBody>
          <a:bodyPr wrap="square" lIns="25400" tIns="25400" rIns="25400" bIns="25400" rtlCol="0" anchor="ctr">
            <a:normAutofit/>
          </a:bodyPr>
          <a:lstStyle/>
          <a:p>
            <a:pPr algn="r" indent="0" marL="0">
              <a:lnSpc>
                <a:spcPct val="113333"/>
              </a:lnSpc>
              <a:buNone/>
            </a:pPr>
            <a:r>
              <a:rPr lang="en-US" sz="1275" dirty="0">
                <a:solidFill>
                  <a:srgbClr val="74716B"/>
                </a:solidFill>
                <a:latin typeface="Inter" pitchFamily="34" charset="0"/>
                <a:ea typeface="Inter" pitchFamily="34" charset="-122"/>
                <a:cs typeface="Inter" pitchFamily="34" charset="-120"/>
              </a:rPr>
              <a:t>0.760 </a:t>
            </a:r>
            <a:pPr algn="r" indent="0" marL="0">
              <a:lnSpc>
                <a:spcPct val="113333"/>
              </a:lnSpc>
              <a:buNone/>
            </a:pPr>
            <a:r>
              <a:rPr lang="en-US" sz="1275" dirty="0">
                <a:solidFill>
                  <a:srgbClr val="918F88"/>
                </a:solidFill>
                <a:latin typeface="Inter" pitchFamily="34" charset="0"/>
                <a:ea typeface="Inter" pitchFamily="34" charset="-122"/>
                <a:cs typeface="Inter" pitchFamily="34" charset="-120"/>
              </a:rPr>
              <a:t>/ .609</a:t>
            </a:r>
            <a:endParaRPr lang="en-US" sz="1275" dirty="0"/>
          </a:p>
        </p:txBody>
      </p:sp>
      <p:sp>
        <p:nvSpPr>
          <p:cNvPr id="16" name="Text 13"/>
          <p:cNvSpPr/>
          <p:nvPr/>
        </p:nvSpPr>
        <p:spPr>
          <a:xfrm>
            <a:off x="6824821" y="4881086"/>
            <a:ext cx="1471454" cy="279083"/>
          </a:xfrm>
          <a:prstGeom prst="rect">
            <a:avLst/>
          </a:prstGeom>
          <a:noFill/>
          <a:ln/>
        </p:spPr>
        <p:txBody>
          <a:bodyPr wrap="square" lIns="25400" tIns="25400" rIns="25400" bIns="25400" rtlCol="0" anchor="ctr">
            <a:normAutofit/>
          </a:bodyPr>
          <a:lstStyle/>
          <a:p>
            <a:pPr algn="r" indent="0" marL="0">
              <a:lnSpc>
                <a:spcPct val="113333"/>
              </a:lnSpc>
              <a:buNone/>
            </a:pPr>
            <a:r>
              <a:rPr lang="en-US" sz="1275" dirty="0">
                <a:solidFill>
                  <a:srgbClr val="74716B"/>
                </a:solidFill>
                <a:latin typeface="Inter" pitchFamily="34" charset="0"/>
                <a:ea typeface="Inter" pitchFamily="34" charset="-122"/>
                <a:cs typeface="Inter" pitchFamily="34" charset="-120"/>
              </a:rPr>
              <a:t>0.663 </a:t>
            </a:r>
            <a:pPr algn="r" indent="0" marL="0">
              <a:lnSpc>
                <a:spcPct val="113333"/>
              </a:lnSpc>
              <a:buNone/>
            </a:pPr>
            <a:r>
              <a:rPr lang="en-US" sz="1275" dirty="0">
                <a:solidFill>
                  <a:srgbClr val="918F88"/>
                </a:solidFill>
                <a:latin typeface="Inter" pitchFamily="34" charset="0"/>
                <a:ea typeface="Inter" pitchFamily="34" charset="-122"/>
                <a:cs typeface="Inter" pitchFamily="34" charset="-120"/>
              </a:rPr>
              <a:t>/ .675</a:t>
            </a:r>
            <a:endParaRPr lang="en-US" sz="1275" dirty="0"/>
          </a:p>
        </p:txBody>
      </p:sp>
      <p:sp>
        <p:nvSpPr>
          <p:cNvPr id="17" name="Text 14"/>
          <p:cNvSpPr/>
          <p:nvPr/>
        </p:nvSpPr>
        <p:spPr>
          <a:xfrm>
            <a:off x="8372475" y="4881086"/>
            <a:ext cx="1473835" cy="279083"/>
          </a:xfrm>
          <a:prstGeom prst="rect">
            <a:avLst/>
          </a:prstGeom>
          <a:noFill/>
          <a:ln/>
        </p:spPr>
        <p:txBody>
          <a:bodyPr wrap="square" lIns="25400" tIns="25400" rIns="25400" bIns="25400" rtlCol="0" anchor="ctr">
            <a:normAutofit/>
          </a:bodyPr>
          <a:lstStyle/>
          <a:p>
            <a:pPr algn="r" indent="0" marL="0">
              <a:lnSpc>
                <a:spcPct val="113333"/>
              </a:lnSpc>
              <a:buNone/>
            </a:pPr>
            <a:r>
              <a:rPr lang="en-US" sz="1275" dirty="0">
                <a:solidFill>
                  <a:srgbClr val="74716B"/>
                </a:solidFill>
                <a:latin typeface="Inter" pitchFamily="34" charset="0"/>
                <a:ea typeface="Inter" pitchFamily="34" charset="-122"/>
                <a:cs typeface="Inter" pitchFamily="34" charset="-120"/>
              </a:rPr>
              <a:t>0.515 </a:t>
            </a:r>
            <a:pPr algn="r" indent="0" marL="0">
              <a:lnSpc>
                <a:spcPct val="113333"/>
              </a:lnSpc>
              <a:buNone/>
            </a:pPr>
            <a:r>
              <a:rPr lang="en-US" sz="1275" dirty="0">
                <a:solidFill>
                  <a:srgbClr val="918F88"/>
                </a:solidFill>
                <a:latin typeface="Inter" pitchFamily="34" charset="0"/>
                <a:ea typeface="Inter" pitchFamily="34" charset="-122"/>
                <a:cs typeface="Inter" pitchFamily="34" charset="-120"/>
              </a:rPr>
              <a:t>/ .510</a:t>
            </a:r>
            <a:endParaRPr lang="en-US" sz="1275" dirty="0"/>
          </a:p>
        </p:txBody>
      </p:sp>
      <p:sp>
        <p:nvSpPr>
          <p:cNvPr id="18" name="Shape 15"/>
          <p:cNvSpPr/>
          <p:nvPr/>
        </p:nvSpPr>
        <p:spPr>
          <a:xfrm>
            <a:off x="1524000" y="5548789"/>
            <a:ext cx="8398510" cy="9525"/>
          </a:xfrm>
          <a:prstGeom prst="rect">
            <a:avLst/>
          </a:prstGeom>
          <a:solidFill>
            <a:srgbClr val="D8D7D5"/>
          </a:solidFill>
          <a:ln/>
        </p:spPr>
      </p:sp>
      <p:sp>
        <p:nvSpPr>
          <p:cNvPr id="19" name="Text 16"/>
          <p:cNvSpPr/>
          <p:nvPr/>
        </p:nvSpPr>
        <p:spPr>
          <a:xfrm>
            <a:off x="1600200" y="5255419"/>
            <a:ext cx="3683113" cy="274320"/>
          </a:xfrm>
          <a:prstGeom prst="rect">
            <a:avLst/>
          </a:prstGeom>
          <a:noFill/>
          <a:ln/>
        </p:spPr>
        <p:txBody>
          <a:bodyPr wrap="square" lIns="25400" tIns="25400" rIns="25400" bIns="25400" rtlCol="0" anchor="ctr">
            <a:normAutofit/>
          </a:bodyPr>
          <a:lstStyle/>
          <a:p>
            <a:pPr algn="l" indent="0" marL="0">
              <a:lnSpc>
                <a:spcPct val="113333"/>
              </a:lnSpc>
              <a:buNone/>
            </a:pPr>
            <a:r>
              <a:rPr lang="en-US" sz="1275" i="1" dirty="0">
                <a:solidFill>
                  <a:srgbClr val="74716B"/>
                </a:solidFill>
                <a:latin typeface="Inter" pitchFamily="34" charset="0"/>
                <a:ea typeface="Inter" pitchFamily="34" charset="-122"/>
                <a:cs typeface="Inter" pitchFamily="34" charset="-120"/>
              </a:rPr>
              <a:t>TREC Narrative (human-written)</a:t>
            </a:r>
            <a:endParaRPr lang="en-US" sz="1275" dirty="0"/>
          </a:p>
        </p:txBody>
      </p:sp>
      <p:sp>
        <p:nvSpPr>
          <p:cNvPr id="20" name="Text 17"/>
          <p:cNvSpPr/>
          <p:nvPr/>
        </p:nvSpPr>
        <p:spPr>
          <a:xfrm>
            <a:off x="5247799" y="5255419"/>
            <a:ext cx="1500822" cy="274320"/>
          </a:xfrm>
          <a:prstGeom prst="rect">
            <a:avLst/>
          </a:prstGeom>
          <a:noFill/>
          <a:ln/>
        </p:spPr>
        <p:txBody>
          <a:bodyPr wrap="square" lIns="25400" tIns="25400" rIns="25400" bIns="25400" rtlCol="0" anchor="ctr">
            <a:normAutofit/>
          </a:bodyPr>
          <a:lstStyle/>
          <a:p>
            <a:pPr algn="r" indent="0" marL="0">
              <a:lnSpc>
                <a:spcPct val="113333"/>
              </a:lnSpc>
              <a:buNone/>
            </a:pPr>
            <a:r>
              <a:rPr lang="en-US" sz="1275" dirty="0">
                <a:solidFill>
                  <a:srgbClr val="74716B"/>
                </a:solidFill>
                <a:latin typeface="Inter" pitchFamily="34" charset="0"/>
                <a:ea typeface="Inter" pitchFamily="34" charset="-122"/>
                <a:cs typeface="Inter" pitchFamily="34" charset="-120"/>
              </a:rPr>
              <a:t>—</a:t>
            </a:r>
            <a:endParaRPr lang="en-US" sz="1275" dirty="0"/>
          </a:p>
        </p:txBody>
      </p:sp>
      <p:sp>
        <p:nvSpPr>
          <p:cNvPr id="21" name="Text 18"/>
          <p:cNvSpPr/>
          <p:nvPr/>
        </p:nvSpPr>
        <p:spPr>
          <a:xfrm>
            <a:off x="6824821" y="5255419"/>
            <a:ext cx="1471454" cy="274320"/>
          </a:xfrm>
          <a:prstGeom prst="rect">
            <a:avLst/>
          </a:prstGeom>
          <a:noFill/>
          <a:ln/>
        </p:spPr>
        <p:txBody>
          <a:bodyPr wrap="square" lIns="25400" tIns="25400" rIns="25400" bIns="25400" rtlCol="0" anchor="ctr">
            <a:normAutofit/>
          </a:bodyPr>
          <a:lstStyle/>
          <a:p>
            <a:pPr algn="r" indent="0" marL="0">
              <a:lnSpc>
                <a:spcPct val="113333"/>
              </a:lnSpc>
              <a:buNone/>
            </a:pPr>
            <a:r>
              <a:rPr lang="en-US" sz="1275" dirty="0">
                <a:solidFill>
                  <a:srgbClr val="74716B"/>
                </a:solidFill>
                <a:latin typeface="Inter" pitchFamily="34" charset="0"/>
                <a:ea typeface="Inter" pitchFamily="34" charset="-122"/>
                <a:cs typeface="Inter" pitchFamily="34" charset="-120"/>
              </a:rPr>
              <a:t>—</a:t>
            </a:r>
            <a:endParaRPr lang="en-US" sz="1275" dirty="0"/>
          </a:p>
        </p:txBody>
      </p:sp>
      <p:sp>
        <p:nvSpPr>
          <p:cNvPr id="22" name="Text 19"/>
          <p:cNvSpPr/>
          <p:nvPr/>
        </p:nvSpPr>
        <p:spPr>
          <a:xfrm>
            <a:off x="8372475" y="5255419"/>
            <a:ext cx="1473835" cy="274320"/>
          </a:xfrm>
          <a:prstGeom prst="rect">
            <a:avLst/>
          </a:prstGeom>
          <a:noFill/>
          <a:ln/>
        </p:spPr>
        <p:txBody>
          <a:bodyPr wrap="square" lIns="25400" tIns="25400" rIns="25400" bIns="25400" rtlCol="0" anchor="ctr">
            <a:normAutofit/>
          </a:bodyPr>
          <a:lstStyle/>
          <a:p>
            <a:pPr algn="r" indent="0" marL="0">
              <a:lnSpc>
                <a:spcPct val="113333"/>
              </a:lnSpc>
              <a:buNone/>
            </a:pPr>
            <a:r>
              <a:rPr lang="en-US" sz="1275" dirty="0">
                <a:solidFill>
                  <a:srgbClr val="74716B"/>
                </a:solidFill>
                <a:latin typeface="Inter" pitchFamily="34" charset="0"/>
                <a:ea typeface="Inter" pitchFamily="34" charset="-122"/>
                <a:cs typeface="Inter" pitchFamily="34" charset="-120"/>
              </a:rPr>
              <a:t>0.766 </a:t>
            </a:r>
            <a:pPr algn="r" indent="0" marL="0">
              <a:lnSpc>
                <a:spcPct val="113333"/>
              </a:lnSpc>
              <a:buNone/>
            </a:pPr>
            <a:r>
              <a:rPr lang="en-US" sz="1275" dirty="0">
                <a:solidFill>
                  <a:srgbClr val="918F88"/>
                </a:solidFill>
                <a:latin typeface="Inter" pitchFamily="34" charset="0"/>
                <a:ea typeface="Inter" pitchFamily="34" charset="-122"/>
                <a:cs typeface="Inter" pitchFamily="34" charset="-120"/>
              </a:rPr>
              <a:t>/ .721</a:t>
            </a:r>
            <a:endParaRPr lang="en-US" sz="1275" dirty="0"/>
          </a:p>
        </p:txBody>
      </p:sp>
      <p:sp>
        <p:nvSpPr>
          <p:cNvPr id="23" name="Text 20"/>
          <p:cNvSpPr/>
          <p:nvPr/>
        </p:nvSpPr>
        <p:spPr>
          <a:xfrm>
            <a:off x="1600200" y="5624989"/>
            <a:ext cx="3683113" cy="269558"/>
          </a:xfrm>
          <a:prstGeom prst="rect">
            <a:avLst/>
          </a:prstGeom>
          <a:noFill/>
          <a:ln/>
        </p:spPr>
        <p:txBody>
          <a:bodyPr wrap="square" lIns="25400" tIns="25400" rIns="25400" bIns="25400" rtlCol="0" anchor="ctr">
            <a:normAutofit/>
          </a:bodyPr>
          <a:lstStyle/>
          <a:p>
            <a:pPr algn="l" indent="0" marL="0">
              <a:lnSpc>
                <a:spcPct val="113333"/>
              </a:lnSpc>
              <a:buNone/>
            </a:pPr>
            <a:r>
              <a:rPr lang="en-US" sz="1275" dirty="0">
                <a:solidFill>
                  <a:srgbClr val="65635D"/>
                </a:solidFill>
                <a:latin typeface="Inter" pitchFamily="34" charset="0"/>
                <a:ea typeface="Inter" pitchFamily="34" charset="-122"/>
                <a:cs typeface="Inter" pitchFamily="34" charset="-120"/>
              </a:rPr>
              <a:t>ICL, all judged</a:t>
            </a:r>
            <a:endParaRPr lang="en-US" sz="1275" dirty="0"/>
          </a:p>
        </p:txBody>
      </p:sp>
      <p:sp>
        <p:nvSpPr>
          <p:cNvPr id="24" name="Text 21"/>
          <p:cNvSpPr/>
          <p:nvPr/>
        </p:nvSpPr>
        <p:spPr>
          <a:xfrm>
            <a:off x="5247799" y="5624989"/>
            <a:ext cx="1500822" cy="269558"/>
          </a:xfrm>
          <a:prstGeom prst="rect">
            <a:avLst/>
          </a:prstGeom>
          <a:noFill/>
          <a:ln/>
        </p:spPr>
        <p:txBody>
          <a:bodyPr wrap="square" lIns="25400" tIns="25400" rIns="25400" bIns="25400" rtlCol="0" anchor="ctr">
            <a:normAutofit/>
          </a:bodyPr>
          <a:lstStyle/>
          <a:p>
            <a:pPr algn="r" indent="0" marL="0">
              <a:lnSpc>
                <a:spcPct val="113333"/>
              </a:lnSpc>
              <a:buNone/>
            </a:pPr>
            <a:r>
              <a:rPr lang="en-US" sz="1275" b="1" dirty="0">
                <a:solidFill>
                  <a:srgbClr val="181611"/>
                </a:solidFill>
                <a:latin typeface="Inter" pitchFamily="34" charset="0"/>
                <a:ea typeface="Inter" pitchFamily="34" charset="-122"/>
                <a:cs typeface="Inter" pitchFamily="34" charset="-120"/>
              </a:rPr>
              <a:t>0.889 </a:t>
            </a:r>
            <a:pPr algn="r" indent="0" marL="0">
              <a:lnSpc>
                <a:spcPct val="113333"/>
              </a:lnSpc>
              <a:buNone/>
            </a:pPr>
            <a:r>
              <a:rPr lang="en-US" sz="1275" dirty="0">
                <a:solidFill>
                  <a:srgbClr val="918F88"/>
                </a:solidFill>
                <a:latin typeface="Inter" pitchFamily="34" charset="0"/>
                <a:ea typeface="Inter" pitchFamily="34" charset="-122"/>
                <a:cs typeface="Inter" pitchFamily="34" charset="-120"/>
              </a:rPr>
              <a:t>/ .870</a:t>
            </a:r>
            <a:endParaRPr lang="en-US" sz="1275" dirty="0"/>
          </a:p>
        </p:txBody>
      </p:sp>
      <p:sp>
        <p:nvSpPr>
          <p:cNvPr id="25" name="Text 22"/>
          <p:cNvSpPr/>
          <p:nvPr/>
        </p:nvSpPr>
        <p:spPr>
          <a:xfrm>
            <a:off x="6824821" y="5624989"/>
            <a:ext cx="1471454" cy="269558"/>
          </a:xfrm>
          <a:prstGeom prst="rect">
            <a:avLst/>
          </a:prstGeom>
          <a:noFill/>
          <a:ln/>
        </p:spPr>
        <p:txBody>
          <a:bodyPr wrap="square" lIns="25400" tIns="25400" rIns="25400" bIns="25400" rtlCol="0" anchor="ctr">
            <a:normAutofit/>
          </a:bodyPr>
          <a:lstStyle/>
          <a:p>
            <a:pPr algn="r" indent="0" marL="0">
              <a:lnSpc>
                <a:spcPct val="113333"/>
              </a:lnSpc>
              <a:buNone/>
            </a:pPr>
            <a:r>
              <a:rPr lang="en-US" sz="1275" b="1" dirty="0">
                <a:solidFill>
                  <a:srgbClr val="181611"/>
                </a:solidFill>
                <a:latin typeface="Inter" pitchFamily="34" charset="0"/>
                <a:ea typeface="Inter" pitchFamily="34" charset="-122"/>
                <a:cs typeface="Inter" pitchFamily="34" charset="-120"/>
              </a:rPr>
              <a:t>0.877 </a:t>
            </a:r>
            <a:pPr algn="r" indent="0" marL="0">
              <a:lnSpc>
                <a:spcPct val="113333"/>
              </a:lnSpc>
              <a:buNone/>
            </a:pPr>
            <a:r>
              <a:rPr lang="en-US" sz="1275" dirty="0">
                <a:solidFill>
                  <a:srgbClr val="918F88"/>
                </a:solidFill>
                <a:latin typeface="Inter" pitchFamily="34" charset="0"/>
                <a:ea typeface="Inter" pitchFamily="34" charset="-122"/>
                <a:cs typeface="Inter" pitchFamily="34" charset="-120"/>
              </a:rPr>
              <a:t>/ .878</a:t>
            </a:r>
            <a:endParaRPr lang="en-US" sz="1275" dirty="0"/>
          </a:p>
        </p:txBody>
      </p:sp>
      <p:sp>
        <p:nvSpPr>
          <p:cNvPr id="26" name="Text 23"/>
          <p:cNvSpPr/>
          <p:nvPr/>
        </p:nvSpPr>
        <p:spPr>
          <a:xfrm>
            <a:off x="8372475" y="5624989"/>
            <a:ext cx="1473835" cy="269558"/>
          </a:xfrm>
          <a:prstGeom prst="rect">
            <a:avLst/>
          </a:prstGeom>
          <a:noFill/>
          <a:ln/>
        </p:spPr>
        <p:txBody>
          <a:bodyPr wrap="square" lIns="25400" tIns="25400" rIns="25400" bIns="25400" rtlCol="0" anchor="ctr">
            <a:normAutofit/>
          </a:bodyPr>
          <a:lstStyle/>
          <a:p>
            <a:pPr algn="r" indent="0" marL="0">
              <a:lnSpc>
                <a:spcPct val="113333"/>
              </a:lnSpc>
              <a:buNone/>
            </a:pPr>
            <a:r>
              <a:rPr lang="en-US" sz="1275" dirty="0">
                <a:solidFill>
                  <a:srgbClr val="65635D"/>
                </a:solidFill>
                <a:latin typeface="Inter" pitchFamily="34" charset="0"/>
                <a:ea typeface="Inter" pitchFamily="34" charset="-122"/>
                <a:cs typeface="Inter" pitchFamily="34" charset="-120"/>
              </a:rPr>
              <a:t>0.747 </a:t>
            </a:r>
            <a:pPr algn="r" indent="0" marL="0">
              <a:lnSpc>
                <a:spcPct val="113333"/>
              </a:lnSpc>
              <a:buNone/>
            </a:pPr>
            <a:r>
              <a:rPr lang="en-US" sz="1275" dirty="0">
                <a:solidFill>
                  <a:srgbClr val="918F88"/>
                </a:solidFill>
                <a:latin typeface="Inter" pitchFamily="34" charset="0"/>
                <a:ea typeface="Inter" pitchFamily="34" charset="-122"/>
                <a:cs typeface="Inter" pitchFamily="34" charset="-120"/>
              </a:rPr>
              <a:t>/ .718</a:t>
            </a:r>
            <a:endParaRPr lang="en-US" sz="1275" dirty="0"/>
          </a:p>
        </p:txBody>
      </p:sp>
      <p:sp>
        <p:nvSpPr>
          <p:cNvPr id="27" name="Text 24"/>
          <p:cNvSpPr/>
          <p:nvPr/>
        </p:nvSpPr>
        <p:spPr>
          <a:xfrm>
            <a:off x="1600200" y="5989796"/>
            <a:ext cx="3683113" cy="264795"/>
          </a:xfrm>
          <a:prstGeom prst="rect">
            <a:avLst/>
          </a:prstGeom>
          <a:noFill/>
          <a:ln/>
        </p:spPr>
        <p:txBody>
          <a:bodyPr wrap="square" lIns="25400" tIns="25400" rIns="25400" bIns="25400" rtlCol="0" anchor="ctr">
            <a:normAutofit/>
          </a:bodyPr>
          <a:lstStyle/>
          <a:p>
            <a:pPr algn="l" indent="0" marL="0">
              <a:lnSpc>
                <a:spcPct val="113333"/>
              </a:lnSpc>
              <a:buNone/>
            </a:pPr>
            <a:r>
              <a:rPr lang="en-US" sz="1275" dirty="0">
                <a:solidFill>
                  <a:srgbClr val="65635D"/>
                </a:solidFill>
                <a:latin typeface="Inter" pitchFamily="34" charset="0"/>
                <a:ea typeface="Inter" pitchFamily="34" charset="-122"/>
                <a:cs typeface="Inter" pitchFamily="34" charset="-120"/>
              </a:rPr>
              <a:t>ICL, relevant only</a:t>
            </a:r>
            <a:endParaRPr lang="en-US" sz="1275" dirty="0"/>
          </a:p>
        </p:txBody>
      </p:sp>
      <p:sp>
        <p:nvSpPr>
          <p:cNvPr id="28" name="Text 25"/>
          <p:cNvSpPr/>
          <p:nvPr/>
        </p:nvSpPr>
        <p:spPr>
          <a:xfrm>
            <a:off x="5247799" y="5989796"/>
            <a:ext cx="1500822" cy="264795"/>
          </a:xfrm>
          <a:prstGeom prst="rect">
            <a:avLst/>
          </a:prstGeom>
          <a:noFill/>
          <a:ln/>
        </p:spPr>
        <p:txBody>
          <a:bodyPr wrap="square" lIns="25400" tIns="25400" rIns="25400" bIns="25400" rtlCol="0" anchor="ctr">
            <a:normAutofit/>
          </a:bodyPr>
          <a:lstStyle/>
          <a:p>
            <a:pPr algn="r" indent="0" marL="0">
              <a:lnSpc>
                <a:spcPct val="113333"/>
              </a:lnSpc>
              <a:buNone/>
            </a:pPr>
            <a:r>
              <a:rPr lang="en-US" sz="1275" dirty="0">
                <a:solidFill>
                  <a:srgbClr val="65635D"/>
                </a:solidFill>
                <a:latin typeface="Inter" pitchFamily="34" charset="0"/>
                <a:ea typeface="Inter" pitchFamily="34" charset="-122"/>
                <a:cs typeface="Inter" pitchFamily="34" charset="-120"/>
              </a:rPr>
              <a:t>0.874 </a:t>
            </a:r>
            <a:pPr algn="r" indent="0" marL="0">
              <a:lnSpc>
                <a:spcPct val="113333"/>
              </a:lnSpc>
              <a:buNone/>
            </a:pPr>
            <a:r>
              <a:rPr lang="en-US" sz="1275" dirty="0">
                <a:solidFill>
                  <a:srgbClr val="918F88"/>
                </a:solidFill>
                <a:latin typeface="Inter" pitchFamily="34" charset="0"/>
                <a:ea typeface="Inter" pitchFamily="34" charset="-122"/>
                <a:cs typeface="Inter" pitchFamily="34" charset="-120"/>
              </a:rPr>
              <a:t>/ .870</a:t>
            </a:r>
            <a:endParaRPr lang="en-US" sz="1275" dirty="0"/>
          </a:p>
        </p:txBody>
      </p:sp>
      <p:sp>
        <p:nvSpPr>
          <p:cNvPr id="29" name="Text 26"/>
          <p:cNvSpPr/>
          <p:nvPr/>
        </p:nvSpPr>
        <p:spPr>
          <a:xfrm>
            <a:off x="6824821" y="5989796"/>
            <a:ext cx="1471454" cy="264795"/>
          </a:xfrm>
          <a:prstGeom prst="rect">
            <a:avLst/>
          </a:prstGeom>
          <a:noFill/>
          <a:ln/>
        </p:spPr>
        <p:txBody>
          <a:bodyPr wrap="square" lIns="25400" tIns="25400" rIns="25400" bIns="25400" rtlCol="0" anchor="ctr">
            <a:normAutofit/>
          </a:bodyPr>
          <a:lstStyle/>
          <a:p>
            <a:pPr algn="r" indent="0" marL="0">
              <a:lnSpc>
                <a:spcPct val="113333"/>
              </a:lnSpc>
              <a:buNone/>
            </a:pPr>
            <a:r>
              <a:rPr lang="en-US" sz="1275" dirty="0">
                <a:solidFill>
                  <a:srgbClr val="65635D"/>
                </a:solidFill>
                <a:latin typeface="Inter" pitchFamily="34" charset="0"/>
                <a:ea typeface="Inter" pitchFamily="34" charset="-122"/>
                <a:cs typeface="Inter" pitchFamily="34" charset="-120"/>
              </a:rPr>
              <a:t>0.847 </a:t>
            </a:r>
            <a:pPr algn="r" indent="0" marL="0">
              <a:lnSpc>
                <a:spcPct val="113333"/>
              </a:lnSpc>
              <a:buNone/>
            </a:pPr>
            <a:r>
              <a:rPr lang="en-US" sz="1275" dirty="0">
                <a:solidFill>
                  <a:srgbClr val="918F88"/>
                </a:solidFill>
                <a:latin typeface="Inter" pitchFamily="34" charset="0"/>
                <a:ea typeface="Inter" pitchFamily="34" charset="-122"/>
                <a:cs typeface="Inter" pitchFamily="34" charset="-120"/>
              </a:rPr>
              <a:t>/ .875</a:t>
            </a:r>
            <a:endParaRPr lang="en-US" sz="1275" dirty="0"/>
          </a:p>
        </p:txBody>
      </p:sp>
      <p:sp>
        <p:nvSpPr>
          <p:cNvPr id="30" name="Text 27"/>
          <p:cNvSpPr/>
          <p:nvPr/>
        </p:nvSpPr>
        <p:spPr>
          <a:xfrm>
            <a:off x="8372475" y="5989796"/>
            <a:ext cx="1473835" cy="264795"/>
          </a:xfrm>
          <a:prstGeom prst="rect">
            <a:avLst/>
          </a:prstGeom>
          <a:noFill/>
          <a:ln/>
        </p:spPr>
        <p:txBody>
          <a:bodyPr wrap="square" lIns="25400" tIns="25400" rIns="25400" bIns="25400" rtlCol="0" anchor="ctr">
            <a:normAutofit/>
          </a:bodyPr>
          <a:lstStyle/>
          <a:p>
            <a:pPr algn="r" indent="0" marL="0">
              <a:lnSpc>
                <a:spcPct val="113333"/>
              </a:lnSpc>
              <a:buNone/>
            </a:pPr>
            <a:r>
              <a:rPr lang="en-US" sz="1275" dirty="0">
                <a:solidFill>
                  <a:srgbClr val="65635D"/>
                </a:solidFill>
                <a:latin typeface="Inter" pitchFamily="34" charset="0"/>
                <a:ea typeface="Inter" pitchFamily="34" charset="-122"/>
                <a:cs typeface="Inter" pitchFamily="34" charset="-120"/>
              </a:rPr>
              <a:t>0.654 </a:t>
            </a:r>
            <a:pPr algn="r" indent="0" marL="0">
              <a:lnSpc>
                <a:spcPct val="113333"/>
              </a:lnSpc>
              <a:buNone/>
            </a:pPr>
            <a:r>
              <a:rPr lang="en-US" sz="1275" dirty="0">
                <a:solidFill>
                  <a:srgbClr val="918F88"/>
                </a:solidFill>
                <a:latin typeface="Inter" pitchFamily="34" charset="0"/>
                <a:ea typeface="Inter" pitchFamily="34" charset="-122"/>
                <a:cs typeface="Inter" pitchFamily="34" charset="-120"/>
              </a:rPr>
              <a:t>/ .639</a:t>
            </a:r>
            <a:endParaRPr lang="en-US" sz="1275" dirty="0"/>
          </a:p>
        </p:txBody>
      </p:sp>
      <p:sp>
        <p:nvSpPr>
          <p:cNvPr id="31" name="Shape 28"/>
          <p:cNvSpPr/>
          <p:nvPr/>
        </p:nvSpPr>
        <p:spPr>
          <a:xfrm>
            <a:off x="1524000" y="6638449"/>
            <a:ext cx="8398510" cy="9525"/>
          </a:xfrm>
          <a:prstGeom prst="rect">
            <a:avLst/>
          </a:prstGeom>
          <a:solidFill>
            <a:srgbClr val="D8D7D5"/>
          </a:solidFill>
          <a:ln/>
        </p:spPr>
      </p:sp>
      <p:sp>
        <p:nvSpPr>
          <p:cNvPr id="32" name="Text 29"/>
          <p:cNvSpPr/>
          <p:nvPr/>
        </p:nvSpPr>
        <p:spPr>
          <a:xfrm>
            <a:off x="1600200" y="6349841"/>
            <a:ext cx="3683113" cy="269558"/>
          </a:xfrm>
          <a:prstGeom prst="rect">
            <a:avLst/>
          </a:prstGeom>
          <a:noFill/>
          <a:ln/>
        </p:spPr>
        <p:txBody>
          <a:bodyPr wrap="square" lIns="25400" tIns="25400" rIns="25400" bIns="25400" rtlCol="0" anchor="ctr">
            <a:normAutofit/>
          </a:bodyPr>
          <a:lstStyle/>
          <a:p>
            <a:pPr algn="l" indent="0" marL="0">
              <a:lnSpc>
                <a:spcPct val="113333"/>
              </a:lnSpc>
              <a:buNone/>
            </a:pPr>
            <a:r>
              <a:rPr lang="en-US" sz="1275" dirty="0">
                <a:solidFill>
                  <a:srgbClr val="65635D"/>
                </a:solidFill>
                <a:latin typeface="Inter" pitchFamily="34" charset="0"/>
                <a:ea typeface="Inter" pitchFamily="34" charset="-122"/>
                <a:cs typeface="Inter" pitchFamily="34" charset="-120"/>
              </a:rPr>
              <a:t>ICL, non-relevant only</a:t>
            </a:r>
            <a:endParaRPr lang="en-US" sz="1275" dirty="0"/>
          </a:p>
        </p:txBody>
      </p:sp>
      <p:sp>
        <p:nvSpPr>
          <p:cNvPr id="33" name="Text 30"/>
          <p:cNvSpPr/>
          <p:nvPr/>
        </p:nvSpPr>
        <p:spPr>
          <a:xfrm>
            <a:off x="5247799" y="6349841"/>
            <a:ext cx="1500822" cy="269558"/>
          </a:xfrm>
          <a:prstGeom prst="rect">
            <a:avLst/>
          </a:prstGeom>
          <a:noFill/>
          <a:ln/>
        </p:spPr>
        <p:txBody>
          <a:bodyPr wrap="square" lIns="25400" tIns="25400" rIns="25400" bIns="25400" rtlCol="0" anchor="ctr">
            <a:normAutofit/>
          </a:bodyPr>
          <a:lstStyle/>
          <a:p>
            <a:pPr algn="r" indent="0" marL="0">
              <a:lnSpc>
                <a:spcPct val="113333"/>
              </a:lnSpc>
              <a:buNone/>
            </a:pPr>
            <a:r>
              <a:rPr lang="en-US" sz="1275" dirty="0">
                <a:solidFill>
                  <a:srgbClr val="65635D"/>
                </a:solidFill>
                <a:latin typeface="Inter" pitchFamily="34" charset="0"/>
                <a:ea typeface="Inter" pitchFamily="34" charset="-122"/>
                <a:cs typeface="Inter" pitchFamily="34" charset="-120"/>
              </a:rPr>
              <a:t>0.814 </a:t>
            </a:r>
            <a:pPr algn="r" indent="0" marL="0">
              <a:lnSpc>
                <a:spcPct val="113333"/>
              </a:lnSpc>
              <a:buNone/>
            </a:pPr>
            <a:r>
              <a:rPr lang="en-US" sz="1275" dirty="0">
                <a:solidFill>
                  <a:srgbClr val="918F88"/>
                </a:solidFill>
                <a:latin typeface="Inter" pitchFamily="34" charset="0"/>
                <a:ea typeface="Inter" pitchFamily="34" charset="-122"/>
                <a:cs typeface="Inter" pitchFamily="34" charset="-120"/>
              </a:rPr>
              <a:t>/ .828</a:t>
            </a:r>
            <a:endParaRPr lang="en-US" sz="1275" dirty="0"/>
          </a:p>
        </p:txBody>
      </p:sp>
      <p:sp>
        <p:nvSpPr>
          <p:cNvPr id="34" name="Text 31"/>
          <p:cNvSpPr/>
          <p:nvPr/>
        </p:nvSpPr>
        <p:spPr>
          <a:xfrm>
            <a:off x="6824821" y="6349841"/>
            <a:ext cx="1471454" cy="269558"/>
          </a:xfrm>
          <a:prstGeom prst="rect">
            <a:avLst/>
          </a:prstGeom>
          <a:noFill/>
          <a:ln/>
        </p:spPr>
        <p:txBody>
          <a:bodyPr wrap="square" lIns="25400" tIns="25400" rIns="25400" bIns="25400" rtlCol="0" anchor="ctr">
            <a:normAutofit/>
          </a:bodyPr>
          <a:lstStyle/>
          <a:p>
            <a:pPr algn="r" indent="0" marL="0">
              <a:lnSpc>
                <a:spcPct val="113333"/>
              </a:lnSpc>
              <a:buNone/>
            </a:pPr>
            <a:r>
              <a:rPr lang="en-US" sz="1275" dirty="0">
                <a:solidFill>
                  <a:srgbClr val="65635D"/>
                </a:solidFill>
                <a:latin typeface="Inter" pitchFamily="34" charset="0"/>
                <a:ea typeface="Inter" pitchFamily="34" charset="-122"/>
                <a:cs typeface="Inter" pitchFamily="34" charset="-120"/>
              </a:rPr>
              <a:t>0.782 </a:t>
            </a:r>
            <a:pPr algn="r" indent="0" marL="0">
              <a:lnSpc>
                <a:spcPct val="113333"/>
              </a:lnSpc>
              <a:buNone/>
            </a:pPr>
            <a:r>
              <a:rPr lang="en-US" sz="1275" dirty="0">
                <a:solidFill>
                  <a:srgbClr val="918F88"/>
                </a:solidFill>
                <a:latin typeface="Inter" pitchFamily="34" charset="0"/>
                <a:ea typeface="Inter" pitchFamily="34" charset="-122"/>
                <a:cs typeface="Inter" pitchFamily="34" charset="-120"/>
              </a:rPr>
              <a:t>/ .748</a:t>
            </a:r>
            <a:endParaRPr lang="en-US" sz="1275" dirty="0"/>
          </a:p>
        </p:txBody>
      </p:sp>
      <p:sp>
        <p:nvSpPr>
          <p:cNvPr id="35" name="Text 32"/>
          <p:cNvSpPr/>
          <p:nvPr/>
        </p:nvSpPr>
        <p:spPr>
          <a:xfrm>
            <a:off x="8372475" y="6349841"/>
            <a:ext cx="1473835" cy="269558"/>
          </a:xfrm>
          <a:prstGeom prst="rect">
            <a:avLst/>
          </a:prstGeom>
          <a:noFill/>
          <a:ln/>
        </p:spPr>
        <p:txBody>
          <a:bodyPr wrap="square" lIns="25400" tIns="25400" rIns="25400" bIns="25400" rtlCol="0" anchor="ctr">
            <a:normAutofit/>
          </a:bodyPr>
          <a:lstStyle/>
          <a:p>
            <a:pPr algn="r" indent="0" marL="0">
              <a:lnSpc>
                <a:spcPct val="113333"/>
              </a:lnSpc>
              <a:buNone/>
            </a:pPr>
            <a:r>
              <a:rPr lang="en-US" sz="1275" dirty="0">
                <a:solidFill>
                  <a:srgbClr val="65635D"/>
                </a:solidFill>
                <a:latin typeface="Inter" pitchFamily="34" charset="0"/>
                <a:ea typeface="Inter" pitchFamily="34" charset="-122"/>
                <a:cs typeface="Inter" pitchFamily="34" charset="-120"/>
              </a:rPr>
              <a:t>0.785 </a:t>
            </a:r>
            <a:pPr algn="r" indent="0" marL="0">
              <a:lnSpc>
                <a:spcPct val="113333"/>
              </a:lnSpc>
              <a:buNone/>
            </a:pPr>
            <a:r>
              <a:rPr lang="en-US" sz="1275" dirty="0">
                <a:solidFill>
                  <a:srgbClr val="918F88"/>
                </a:solidFill>
                <a:latin typeface="Inter" pitchFamily="34" charset="0"/>
                <a:ea typeface="Inter" pitchFamily="34" charset="-122"/>
                <a:cs typeface="Inter" pitchFamily="34" charset="-120"/>
              </a:rPr>
              <a:t>/ .786</a:t>
            </a:r>
            <a:endParaRPr lang="en-US" sz="1275" dirty="0"/>
          </a:p>
        </p:txBody>
      </p:sp>
      <p:sp>
        <p:nvSpPr>
          <p:cNvPr id="36" name="Shape 33"/>
          <p:cNvSpPr/>
          <p:nvPr/>
        </p:nvSpPr>
        <p:spPr>
          <a:xfrm>
            <a:off x="1524000" y="7008019"/>
            <a:ext cx="8398510" cy="9525"/>
          </a:xfrm>
          <a:prstGeom prst="rect">
            <a:avLst/>
          </a:prstGeom>
          <a:solidFill>
            <a:srgbClr val="D8D7D5"/>
          </a:solidFill>
          <a:ln/>
        </p:spPr>
      </p:sp>
      <p:sp>
        <p:nvSpPr>
          <p:cNvPr id="37" name="Text 34"/>
          <p:cNvSpPr/>
          <p:nvPr/>
        </p:nvSpPr>
        <p:spPr>
          <a:xfrm>
            <a:off x="1600200" y="6714649"/>
            <a:ext cx="3683113" cy="274320"/>
          </a:xfrm>
          <a:prstGeom prst="rect">
            <a:avLst/>
          </a:prstGeom>
          <a:noFill/>
          <a:ln/>
        </p:spPr>
        <p:txBody>
          <a:bodyPr wrap="square" lIns="25400" tIns="25400" rIns="25400" bIns="25400" rtlCol="0" anchor="ctr">
            <a:normAutofit/>
          </a:bodyPr>
          <a:lstStyle/>
          <a:p>
            <a:pPr algn="l" indent="0" marL="0">
              <a:lnSpc>
                <a:spcPct val="113333"/>
              </a:lnSpc>
              <a:buNone/>
            </a:pPr>
            <a:r>
              <a:rPr lang="en-US" sz="1275" dirty="0">
                <a:solidFill>
                  <a:srgbClr val="65635D"/>
                </a:solidFill>
                <a:latin typeface="Inter" pitchFamily="34" charset="0"/>
                <a:ea typeface="Inter" pitchFamily="34" charset="-122"/>
                <a:cs typeface="Inter" pitchFamily="34" charset="-120"/>
              </a:rPr>
              <a:t>RCL, all judged</a:t>
            </a:r>
            <a:endParaRPr lang="en-US" sz="1275" dirty="0"/>
          </a:p>
        </p:txBody>
      </p:sp>
      <p:sp>
        <p:nvSpPr>
          <p:cNvPr id="38" name="Text 35"/>
          <p:cNvSpPr/>
          <p:nvPr/>
        </p:nvSpPr>
        <p:spPr>
          <a:xfrm>
            <a:off x="5247799" y="6714649"/>
            <a:ext cx="1500822" cy="274320"/>
          </a:xfrm>
          <a:prstGeom prst="rect">
            <a:avLst/>
          </a:prstGeom>
          <a:noFill/>
          <a:ln/>
        </p:spPr>
        <p:txBody>
          <a:bodyPr wrap="square" lIns="25400" tIns="25400" rIns="25400" bIns="25400" rtlCol="0" anchor="ctr">
            <a:normAutofit/>
          </a:bodyPr>
          <a:lstStyle/>
          <a:p>
            <a:pPr algn="r" indent="0" marL="0">
              <a:lnSpc>
                <a:spcPct val="113333"/>
              </a:lnSpc>
              <a:buNone/>
            </a:pPr>
            <a:r>
              <a:rPr lang="en-US" sz="1275" dirty="0">
                <a:solidFill>
                  <a:srgbClr val="65635D"/>
                </a:solidFill>
                <a:latin typeface="Inter" pitchFamily="34" charset="0"/>
                <a:ea typeface="Inter" pitchFamily="34" charset="-122"/>
                <a:cs typeface="Inter" pitchFamily="34" charset="-120"/>
              </a:rPr>
              <a:t>0.868 </a:t>
            </a:r>
            <a:pPr algn="r" indent="0" marL="0">
              <a:lnSpc>
                <a:spcPct val="113333"/>
              </a:lnSpc>
              <a:buNone/>
            </a:pPr>
            <a:r>
              <a:rPr lang="en-US" sz="1275" dirty="0">
                <a:solidFill>
                  <a:srgbClr val="918F88"/>
                </a:solidFill>
                <a:latin typeface="Inter" pitchFamily="34" charset="0"/>
                <a:ea typeface="Inter" pitchFamily="34" charset="-122"/>
                <a:cs typeface="Inter" pitchFamily="34" charset="-120"/>
              </a:rPr>
              <a:t>/ .883</a:t>
            </a:r>
            <a:endParaRPr lang="en-US" sz="1275" dirty="0"/>
          </a:p>
        </p:txBody>
      </p:sp>
      <p:sp>
        <p:nvSpPr>
          <p:cNvPr id="39" name="Text 36"/>
          <p:cNvSpPr/>
          <p:nvPr/>
        </p:nvSpPr>
        <p:spPr>
          <a:xfrm>
            <a:off x="6824821" y="6714649"/>
            <a:ext cx="1471454" cy="274320"/>
          </a:xfrm>
          <a:prstGeom prst="rect">
            <a:avLst/>
          </a:prstGeom>
          <a:noFill/>
          <a:ln/>
        </p:spPr>
        <p:txBody>
          <a:bodyPr wrap="square" lIns="25400" tIns="25400" rIns="25400" bIns="25400" rtlCol="0" anchor="ctr">
            <a:normAutofit/>
          </a:bodyPr>
          <a:lstStyle/>
          <a:p>
            <a:pPr algn="r" indent="0" marL="0">
              <a:lnSpc>
                <a:spcPct val="113333"/>
              </a:lnSpc>
              <a:buNone/>
            </a:pPr>
            <a:r>
              <a:rPr lang="en-US" sz="1275" dirty="0">
                <a:solidFill>
                  <a:srgbClr val="65635D"/>
                </a:solidFill>
                <a:latin typeface="Inter" pitchFamily="34" charset="0"/>
                <a:ea typeface="Inter" pitchFamily="34" charset="-122"/>
                <a:cs typeface="Inter" pitchFamily="34" charset="-120"/>
              </a:rPr>
              <a:t>0.821 </a:t>
            </a:r>
            <a:pPr algn="r" indent="0" marL="0">
              <a:lnSpc>
                <a:spcPct val="113333"/>
              </a:lnSpc>
              <a:buNone/>
            </a:pPr>
            <a:r>
              <a:rPr lang="en-US" sz="1275" dirty="0">
                <a:solidFill>
                  <a:srgbClr val="918F88"/>
                </a:solidFill>
                <a:latin typeface="Inter" pitchFamily="34" charset="0"/>
                <a:ea typeface="Inter" pitchFamily="34" charset="-122"/>
                <a:cs typeface="Inter" pitchFamily="34" charset="-120"/>
              </a:rPr>
              <a:t>/ </a:t>
            </a:r>
            <a:pPr algn="r" indent="0" marL="0">
              <a:lnSpc>
                <a:spcPct val="113333"/>
              </a:lnSpc>
              <a:buNone/>
            </a:pPr>
            <a:r>
              <a:rPr lang="en-US" sz="1275" b="1" dirty="0">
                <a:solidFill>
                  <a:srgbClr val="181611"/>
                </a:solidFill>
                <a:latin typeface="Inter" pitchFamily="34" charset="0"/>
                <a:ea typeface="Inter" pitchFamily="34" charset="-122"/>
                <a:cs typeface="Inter" pitchFamily="34" charset="-120"/>
              </a:rPr>
              <a:t>.882</a:t>
            </a:r>
            <a:endParaRPr lang="en-US" sz="1275" dirty="0"/>
          </a:p>
        </p:txBody>
      </p:sp>
      <p:sp>
        <p:nvSpPr>
          <p:cNvPr id="40" name="Text 37"/>
          <p:cNvSpPr/>
          <p:nvPr/>
        </p:nvSpPr>
        <p:spPr>
          <a:xfrm>
            <a:off x="8372475" y="6714649"/>
            <a:ext cx="1473835" cy="274320"/>
          </a:xfrm>
          <a:prstGeom prst="rect">
            <a:avLst/>
          </a:prstGeom>
          <a:noFill/>
          <a:ln/>
        </p:spPr>
        <p:txBody>
          <a:bodyPr wrap="square" lIns="25400" tIns="25400" rIns="25400" bIns="25400" rtlCol="0" anchor="ctr">
            <a:normAutofit/>
          </a:bodyPr>
          <a:lstStyle/>
          <a:p>
            <a:pPr algn="r" indent="0" marL="0">
              <a:lnSpc>
                <a:spcPct val="113333"/>
              </a:lnSpc>
              <a:buNone/>
            </a:pPr>
            <a:r>
              <a:rPr lang="en-US" sz="1275" dirty="0">
                <a:solidFill>
                  <a:srgbClr val="65635D"/>
                </a:solidFill>
                <a:latin typeface="Inter" pitchFamily="34" charset="0"/>
                <a:ea typeface="Inter" pitchFamily="34" charset="-122"/>
                <a:cs typeface="Inter" pitchFamily="34" charset="-120"/>
              </a:rPr>
              <a:t>0.801 </a:t>
            </a:r>
            <a:pPr algn="r" indent="0" marL="0">
              <a:lnSpc>
                <a:spcPct val="113333"/>
              </a:lnSpc>
              <a:buNone/>
            </a:pPr>
            <a:r>
              <a:rPr lang="en-US" sz="1275" dirty="0">
                <a:solidFill>
                  <a:srgbClr val="918F88"/>
                </a:solidFill>
                <a:latin typeface="Inter" pitchFamily="34" charset="0"/>
                <a:ea typeface="Inter" pitchFamily="34" charset="-122"/>
                <a:cs typeface="Inter" pitchFamily="34" charset="-120"/>
              </a:rPr>
              <a:t>/ </a:t>
            </a:r>
            <a:pPr algn="r" indent="0" marL="0">
              <a:lnSpc>
                <a:spcPct val="113333"/>
              </a:lnSpc>
              <a:buNone/>
            </a:pPr>
            <a:r>
              <a:rPr lang="en-US" sz="1275" b="1" dirty="0">
                <a:solidFill>
                  <a:srgbClr val="181611"/>
                </a:solidFill>
                <a:latin typeface="Inter" pitchFamily="34" charset="0"/>
                <a:ea typeface="Inter" pitchFamily="34" charset="-122"/>
                <a:cs typeface="Inter" pitchFamily="34" charset="-120"/>
              </a:rPr>
              <a:t>.792</a:t>
            </a:r>
            <a:endParaRPr lang="en-US" sz="1275" dirty="0"/>
          </a:p>
        </p:txBody>
      </p:sp>
      <p:sp>
        <p:nvSpPr>
          <p:cNvPr id="41" name="Text 38"/>
          <p:cNvSpPr/>
          <p:nvPr/>
        </p:nvSpPr>
        <p:spPr>
          <a:xfrm>
            <a:off x="1600200" y="7103269"/>
            <a:ext cx="3683113" cy="269558"/>
          </a:xfrm>
          <a:prstGeom prst="rect">
            <a:avLst/>
          </a:prstGeom>
          <a:noFill/>
          <a:ln/>
        </p:spPr>
        <p:txBody>
          <a:bodyPr wrap="square" lIns="25400" tIns="25400" rIns="25400" bIns="25400" rtlCol="0" anchor="ctr">
            <a:normAutofit/>
          </a:bodyPr>
          <a:lstStyle/>
          <a:p>
            <a:pPr algn="l" indent="0" marL="0">
              <a:lnSpc>
                <a:spcPct val="113333"/>
              </a:lnSpc>
              <a:buNone/>
            </a:pPr>
            <a:r>
              <a:rPr lang="en-US" sz="1275" dirty="0">
                <a:solidFill>
                  <a:srgbClr val="65635D"/>
                </a:solidFill>
                <a:latin typeface="Inter" pitchFamily="34" charset="0"/>
                <a:ea typeface="Inter" pitchFamily="34" charset="-122"/>
                <a:cs typeface="Inter" pitchFamily="34" charset="-120"/>
              </a:rPr>
              <a:t>RCL, relevant only</a:t>
            </a:r>
            <a:endParaRPr lang="en-US" sz="1275" dirty="0"/>
          </a:p>
        </p:txBody>
      </p:sp>
      <p:sp>
        <p:nvSpPr>
          <p:cNvPr id="42" name="Text 39"/>
          <p:cNvSpPr/>
          <p:nvPr/>
        </p:nvSpPr>
        <p:spPr>
          <a:xfrm>
            <a:off x="5247799" y="7103269"/>
            <a:ext cx="1500822" cy="269558"/>
          </a:xfrm>
          <a:prstGeom prst="rect">
            <a:avLst/>
          </a:prstGeom>
          <a:noFill/>
          <a:ln/>
        </p:spPr>
        <p:txBody>
          <a:bodyPr wrap="square" lIns="25400" tIns="25400" rIns="25400" bIns="25400" rtlCol="0" anchor="ctr">
            <a:normAutofit/>
          </a:bodyPr>
          <a:lstStyle/>
          <a:p>
            <a:pPr algn="r" indent="0" marL="0">
              <a:lnSpc>
                <a:spcPct val="113333"/>
              </a:lnSpc>
              <a:buNone/>
            </a:pPr>
            <a:r>
              <a:rPr lang="en-US" sz="1275" dirty="0">
                <a:solidFill>
                  <a:srgbClr val="65635D"/>
                </a:solidFill>
                <a:latin typeface="Inter" pitchFamily="34" charset="0"/>
                <a:ea typeface="Inter" pitchFamily="34" charset="-122"/>
                <a:cs typeface="Inter" pitchFamily="34" charset="-120"/>
              </a:rPr>
              <a:t>0.877 </a:t>
            </a:r>
            <a:pPr algn="r" indent="0" marL="0">
              <a:lnSpc>
                <a:spcPct val="113333"/>
              </a:lnSpc>
              <a:buNone/>
            </a:pPr>
            <a:r>
              <a:rPr lang="en-US" sz="1275" b="1" dirty="0">
                <a:solidFill>
                  <a:srgbClr val="181611"/>
                </a:solidFill>
                <a:latin typeface="Inter" pitchFamily="34" charset="0"/>
                <a:ea typeface="Inter" pitchFamily="34" charset="-122"/>
                <a:cs typeface="Inter" pitchFamily="34" charset="-120"/>
              </a:rPr>
              <a:t>/ .909</a:t>
            </a:r>
            <a:endParaRPr lang="en-US" sz="1275" dirty="0"/>
          </a:p>
        </p:txBody>
      </p:sp>
      <p:sp>
        <p:nvSpPr>
          <p:cNvPr id="43" name="Text 40"/>
          <p:cNvSpPr/>
          <p:nvPr/>
        </p:nvSpPr>
        <p:spPr>
          <a:xfrm>
            <a:off x="6824821" y="7103269"/>
            <a:ext cx="1471454" cy="269558"/>
          </a:xfrm>
          <a:prstGeom prst="rect">
            <a:avLst/>
          </a:prstGeom>
          <a:noFill/>
          <a:ln/>
        </p:spPr>
        <p:txBody>
          <a:bodyPr wrap="square" lIns="25400" tIns="25400" rIns="25400" bIns="25400" rtlCol="0" anchor="ctr">
            <a:normAutofit/>
          </a:bodyPr>
          <a:lstStyle/>
          <a:p>
            <a:pPr algn="r" indent="0" marL="0">
              <a:lnSpc>
                <a:spcPct val="113333"/>
              </a:lnSpc>
              <a:buNone/>
            </a:pPr>
            <a:r>
              <a:rPr lang="en-US" sz="1275" dirty="0">
                <a:solidFill>
                  <a:srgbClr val="65635D"/>
                </a:solidFill>
                <a:latin typeface="Inter" pitchFamily="34" charset="0"/>
                <a:ea typeface="Inter" pitchFamily="34" charset="-122"/>
                <a:cs typeface="Inter" pitchFamily="34" charset="-120"/>
              </a:rPr>
              <a:t>0.824 </a:t>
            </a:r>
            <a:pPr algn="r" indent="0" marL="0">
              <a:lnSpc>
                <a:spcPct val="113333"/>
              </a:lnSpc>
              <a:buNone/>
            </a:pPr>
            <a:r>
              <a:rPr lang="en-US" sz="1275" dirty="0">
                <a:solidFill>
                  <a:srgbClr val="918F88"/>
                </a:solidFill>
                <a:latin typeface="Inter" pitchFamily="34" charset="0"/>
                <a:ea typeface="Inter" pitchFamily="34" charset="-122"/>
                <a:cs typeface="Inter" pitchFamily="34" charset="-120"/>
              </a:rPr>
              <a:t>/ .879</a:t>
            </a:r>
            <a:endParaRPr lang="en-US" sz="1275" dirty="0"/>
          </a:p>
        </p:txBody>
      </p:sp>
      <p:sp>
        <p:nvSpPr>
          <p:cNvPr id="44" name="Text 41"/>
          <p:cNvSpPr/>
          <p:nvPr/>
        </p:nvSpPr>
        <p:spPr>
          <a:xfrm>
            <a:off x="8372475" y="7103269"/>
            <a:ext cx="1473835" cy="269558"/>
          </a:xfrm>
          <a:prstGeom prst="rect">
            <a:avLst/>
          </a:prstGeom>
          <a:noFill/>
          <a:ln/>
        </p:spPr>
        <p:txBody>
          <a:bodyPr wrap="square" lIns="25400" tIns="25400" rIns="25400" bIns="25400" rtlCol="0" anchor="ctr">
            <a:normAutofit/>
          </a:bodyPr>
          <a:lstStyle/>
          <a:p>
            <a:pPr algn="r" indent="0" marL="0">
              <a:lnSpc>
                <a:spcPct val="113333"/>
              </a:lnSpc>
              <a:buNone/>
            </a:pPr>
            <a:r>
              <a:rPr lang="en-US" sz="1275" b="1" dirty="0">
                <a:solidFill>
                  <a:srgbClr val="181611"/>
                </a:solidFill>
                <a:latin typeface="Inter" pitchFamily="34" charset="0"/>
                <a:ea typeface="Inter" pitchFamily="34" charset="-122"/>
                <a:cs typeface="Inter" pitchFamily="34" charset="-120"/>
              </a:rPr>
              <a:t>0.827 </a:t>
            </a:r>
            <a:pPr algn="r" indent="0" marL="0">
              <a:lnSpc>
                <a:spcPct val="113333"/>
              </a:lnSpc>
              <a:buNone/>
            </a:pPr>
            <a:r>
              <a:rPr lang="en-US" sz="1275" dirty="0">
                <a:solidFill>
                  <a:srgbClr val="918F88"/>
                </a:solidFill>
                <a:latin typeface="Inter" pitchFamily="34" charset="0"/>
                <a:ea typeface="Inter" pitchFamily="34" charset="-122"/>
                <a:cs typeface="Inter" pitchFamily="34" charset="-120"/>
              </a:rPr>
              <a:t>/ .785</a:t>
            </a:r>
            <a:endParaRPr lang="en-US" sz="1275" dirty="0"/>
          </a:p>
        </p:txBody>
      </p:sp>
      <p:sp>
        <p:nvSpPr>
          <p:cNvPr id="45" name="Text 42"/>
          <p:cNvSpPr/>
          <p:nvPr/>
        </p:nvSpPr>
        <p:spPr>
          <a:xfrm>
            <a:off x="1600200" y="7487126"/>
            <a:ext cx="3683113" cy="264795"/>
          </a:xfrm>
          <a:prstGeom prst="rect">
            <a:avLst/>
          </a:prstGeom>
          <a:noFill/>
          <a:ln/>
        </p:spPr>
        <p:txBody>
          <a:bodyPr wrap="square" lIns="25400" tIns="25400" rIns="25400" bIns="25400" rtlCol="0" anchor="ctr">
            <a:normAutofit/>
          </a:bodyPr>
          <a:lstStyle/>
          <a:p>
            <a:pPr algn="l" indent="0" marL="0">
              <a:lnSpc>
                <a:spcPct val="113333"/>
              </a:lnSpc>
              <a:buNone/>
            </a:pPr>
            <a:r>
              <a:rPr lang="en-US" sz="1275" dirty="0">
                <a:solidFill>
                  <a:srgbClr val="65635D"/>
                </a:solidFill>
                <a:latin typeface="Inter" pitchFamily="34" charset="0"/>
                <a:ea typeface="Inter" pitchFamily="34" charset="-122"/>
                <a:cs typeface="Inter" pitchFamily="34" charset="-120"/>
              </a:rPr>
              <a:t>RCL, non-relevant only</a:t>
            </a:r>
            <a:endParaRPr lang="en-US" sz="1275" dirty="0"/>
          </a:p>
        </p:txBody>
      </p:sp>
      <p:sp>
        <p:nvSpPr>
          <p:cNvPr id="46" name="Text 43"/>
          <p:cNvSpPr/>
          <p:nvPr/>
        </p:nvSpPr>
        <p:spPr>
          <a:xfrm>
            <a:off x="5247799" y="7487126"/>
            <a:ext cx="1500822" cy="264795"/>
          </a:xfrm>
          <a:prstGeom prst="rect">
            <a:avLst/>
          </a:prstGeom>
          <a:noFill/>
          <a:ln/>
        </p:spPr>
        <p:txBody>
          <a:bodyPr wrap="square" lIns="25400" tIns="25400" rIns="25400" bIns="25400" rtlCol="0" anchor="ctr">
            <a:normAutofit/>
          </a:bodyPr>
          <a:lstStyle/>
          <a:p>
            <a:pPr algn="r" indent="0" marL="0">
              <a:lnSpc>
                <a:spcPct val="113333"/>
              </a:lnSpc>
              <a:buNone/>
            </a:pPr>
            <a:r>
              <a:rPr lang="en-US" sz="1275" dirty="0">
                <a:solidFill>
                  <a:srgbClr val="65635D"/>
                </a:solidFill>
                <a:latin typeface="Inter" pitchFamily="34" charset="0"/>
                <a:ea typeface="Inter" pitchFamily="34" charset="-122"/>
                <a:cs typeface="Inter" pitchFamily="34" charset="-120"/>
              </a:rPr>
              <a:t>0.857 </a:t>
            </a:r>
            <a:pPr algn="r" indent="0" marL="0">
              <a:lnSpc>
                <a:spcPct val="113333"/>
              </a:lnSpc>
              <a:buNone/>
            </a:pPr>
            <a:r>
              <a:rPr lang="en-US" sz="1275" dirty="0">
                <a:solidFill>
                  <a:srgbClr val="918F88"/>
                </a:solidFill>
                <a:latin typeface="Inter" pitchFamily="34" charset="0"/>
                <a:ea typeface="Inter" pitchFamily="34" charset="-122"/>
                <a:cs typeface="Inter" pitchFamily="34" charset="-120"/>
              </a:rPr>
              <a:t>/ .884</a:t>
            </a:r>
            <a:endParaRPr lang="en-US" sz="1275" dirty="0"/>
          </a:p>
        </p:txBody>
      </p:sp>
      <p:sp>
        <p:nvSpPr>
          <p:cNvPr id="47" name="Text 44"/>
          <p:cNvSpPr/>
          <p:nvPr/>
        </p:nvSpPr>
        <p:spPr>
          <a:xfrm>
            <a:off x="6824821" y="7487126"/>
            <a:ext cx="1471454" cy="264795"/>
          </a:xfrm>
          <a:prstGeom prst="rect">
            <a:avLst/>
          </a:prstGeom>
          <a:noFill/>
          <a:ln/>
        </p:spPr>
        <p:txBody>
          <a:bodyPr wrap="square" lIns="25400" tIns="25400" rIns="25400" bIns="25400" rtlCol="0" anchor="ctr">
            <a:normAutofit/>
          </a:bodyPr>
          <a:lstStyle/>
          <a:p>
            <a:pPr algn="r" indent="0" marL="0">
              <a:lnSpc>
                <a:spcPct val="113333"/>
              </a:lnSpc>
              <a:buNone/>
            </a:pPr>
            <a:r>
              <a:rPr lang="en-US" sz="1275" dirty="0">
                <a:solidFill>
                  <a:srgbClr val="65635D"/>
                </a:solidFill>
                <a:latin typeface="Inter" pitchFamily="34" charset="0"/>
                <a:ea typeface="Inter" pitchFamily="34" charset="-122"/>
                <a:cs typeface="Inter" pitchFamily="34" charset="-120"/>
              </a:rPr>
              <a:t>0.805 </a:t>
            </a:r>
            <a:pPr algn="r" indent="0" marL="0">
              <a:lnSpc>
                <a:spcPct val="113333"/>
              </a:lnSpc>
              <a:buNone/>
            </a:pPr>
            <a:r>
              <a:rPr lang="en-US" sz="1275" dirty="0">
                <a:solidFill>
                  <a:srgbClr val="918F88"/>
                </a:solidFill>
                <a:latin typeface="Inter" pitchFamily="34" charset="0"/>
                <a:ea typeface="Inter" pitchFamily="34" charset="-122"/>
                <a:cs typeface="Inter" pitchFamily="34" charset="-120"/>
              </a:rPr>
              <a:t>/ .853</a:t>
            </a:r>
            <a:endParaRPr lang="en-US" sz="1275" dirty="0"/>
          </a:p>
        </p:txBody>
      </p:sp>
      <p:sp>
        <p:nvSpPr>
          <p:cNvPr id="48" name="Text 45"/>
          <p:cNvSpPr/>
          <p:nvPr/>
        </p:nvSpPr>
        <p:spPr>
          <a:xfrm>
            <a:off x="8372475" y="7487126"/>
            <a:ext cx="1473835" cy="264795"/>
          </a:xfrm>
          <a:prstGeom prst="rect">
            <a:avLst/>
          </a:prstGeom>
          <a:noFill/>
          <a:ln/>
        </p:spPr>
        <p:txBody>
          <a:bodyPr wrap="square" lIns="25400" tIns="25400" rIns="25400" bIns="25400" rtlCol="0" anchor="ctr">
            <a:normAutofit/>
          </a:bodyPr>
          <a:lstStyle/>
          <a:p>
            <a:pPr algn="r" indent="0" marL="0">
              <a:lnSpc>
                <a:spcPct val="113333"/>
              </a:lnSpc>
              <a:buNone/>
            </a:pPr>
            <a:r>
              <a:rPr lang="en-US" sz="1275" dirty="0">
                <a:solidFill>
                  <a:srgbClr val="65635D"/>
                </a:solidFill>
                <a:latin typeface="Inter" pitchFamily="34" charset="0"/>
                <a:ea typeface="Inter" pitchFamily="34" charset="-122"/>
                <a:cs typeface="Inter" pitchFamily="34" charset="-120"/>
              </a:rPr>
              <a:t>0.784 </a:t>
            </a:r>
            <a:pPr algn="r" indent="0" marL="0">
              <a:lnSpc>
                <a:spcPct val="113333"/>
              </a:lnSpc>
              <a:buNone/>
            </a:pPr>
            <a:r>
              <a:rPr lang="en-US" sz="1275" dirty="0">
                <a:solidFill>
                  <a:srgbClr val="918F88"/>
                </a:solidFill>
                <a:latin typeface="Inter" pitchFamily="34" charset="0"/>
                <a:ea typeface="Inter" pitchFamily="34" charset="-122"/>
                <a:cs typeface="Inter" pitchFamily="34" charset="-120"/>
              </a:rPr>
              <a:t>/ .784</a:t>
            </a:r>
            <a:endParaRPr lang="en-US" sz="1275" dirty="0"/>
          </a:p>
        </p:txBody>
      </p:sp>
      <p:sp>
        <p:nvSpPr>
          <p:cNvPr id="49" name="Text 46"/>
          <p:cNvSpPr/>
          <p:nvPr/>
        </p:nvSpPr>
        <p:spPr>
          <a:xfrm>
            <a:off x="10303511" y="4652486"/>
            <a:ext cx="1121410" cy="457200"/>
          </a:xfrm>
          <a:prstGeom prst="rect">
            <a:avLst/>
          </a:prstGeom>
          <a:noFill/>
          <a:ln/>
        </p:spPr>
        <p:txBody>
          <a:bodyPr wrap="square" lIns="25400" tIns="25400" rIns="25400" bIns="25400" rtlCol="0" anchor="t">
            <a:normAutofit/>
          </a:bodyPr>
          <a:lstStyle/>
          <a:p>
            <a:pPr algn="l" indent="0" marL="0">
              <a:lnSpc>
                <a:spcPct val="83333"/>
              </a:lnSpc>
              <a:buNone/>
            </a:pPr>
            <a:r>
              <a:rPr lang="en-US" sz="3300" dirty="0">
                <a:solidFill>
                  <a:srgbClr val="8F005B"/>
                </a:solidFill>
                <a:latin typeface="Newsreader" pitchFamily="34" charset="0"/>
                <a:ea typeface="Newsreader" pitchFamily="34" charset="-122"/>
                <a:cs typeface="Newsreader" pitchFamily="34" charset="-120"/>
              </a:rPr>
              <a:t>+26%</a:t>
            </a:r>
            <a:endParaRPr lang="en-US" sz="3300" dirty="0"/>
          </a:p>
        </p:txBody>
      </p:sp>
      <p:sp>
        <p:nvSpPr>
          <p:cNvPr id="50" name="Text 47"/>
          <p:cNvSpPr/>
          <p:nvPr/>
        </p:nvSpPr>
        <p:spPr>
          <a:xfrm>
            <a:off x="11501120" y="4759643"/>
            <a:ext cx="3071130" cy="309563"/>
          </a:xfrm>
          <a:prstGeom prst="rect">
            <a:avLst/>
          </a:prstGeom>
          <a:noFill/>
          <a:ln/>
        </p:spPr>
        <p:txBody>
          <a:bodyPr wrap="square" lIns="25400" tIns="25400" rIns="25400" bIns="25400" rtlCol="0" anchor="t">
            <a:normAutofit/>
          </a:bodyPr>
          <a:lstStyle/>
          <a:p>
            <a:pPr algn="l" indent="0" marL="0">
              <a:lnSpc>
                <a:spcPct val="123913"/>
              </a:lnSpc>
              <a:buNone/>
            </a:pPr>
            <a:r>
              <a:rPr lang="en-US" sz="1425" dirty="0">
                <a:solidFill>
                  <a:srgbClr val="35332D"/>
                </a:solidFill>
                <a:latin typeface="Inter" pitchFamily="34" charset="0"/>
                <a:ea typeface="Inter" pitchFamily="34" charset="-122"/>
                <a:cs typeface="Inter" pitchFamily="34" charset="-120"/>
              </a:rPr>
              <a:t>F1 over ICL (rel. only) on TREC-8</a:t>
            </a:r>
            <a:endParaRPr lang="en-US" sz="1425" dirty="0"/>
          </a:p>
        </p:txBody>
      </p:sp>
      <p:sp>
        <p:nvSpPr>
          <p:cNvPr id="51" name="Text 48"/>
          <p:cNvSpPr/>
          <p:nvPr/>
        </p:nvSpPr>
        <p:spPr>
          <a:xfrm>
            <a:off x="10303511" y="5262086"/>
            <a:ext cx="6654305" cy="581025"/>
          </a:xfrm>
          <a:prstGeom prst="rect">
            <a:avLst/>
          </a:prstGeom>
          <a:noFill/>
          <a:ln/>
        </p:spPr>
        <p:txBody>
          <a:bodyPr wrap="square" lIns="25400" tIns="25400" rIns="25400" bIns="25400" rtlCol="0" anchor="t">
            <a:normAutofit/>
          </a:bodyPr>
          <a:lstStyle/>
          <a:p>
            <a:pPr algn="l" indent="0" marL="0">
              <a:lnSpc>
                <a:spcPct val="123913"/>
              </a:lnSpc>
              <a:buNone/>
            </a:pPr>
            <a:r>
              <a:rPr lang="en-US" sz="1425" dirty="0">
                <a:solidFill>
                  <a:srgbClr val="35332D"/>
                </a:solidFill>
                <a:latin typeface="Inter" pitchFamily="34" charset="0"/>
                <a:ea typeface="Inter" pitchFamily="34" charset="-122"/>
                <a:cs typeface="Inter" pitchFamily="34" charset="-120"/>
              </a:rPr>
              <a:t>Relevant-only narratives give the clearest signal — best or near-best on every collection</a:t>
            </a:r>
            <a:endParaRPr lang="en-US" sz="1425" dirty="0"/>
          </a:p>
        </p:txBody>
      </p:sp>
      <p:sp>
        <p:nvSpPr>
          <p:cNvPr id="52" name="Text 49"/>
          <p:cNvSpPr/>
          <p:nvPr/>
        </p:nvSpPr>
        <p:spPr>
          <a:xfrm>
            <a:off x="10303511" y="5995511"/>
            <a:ext cx="6654305" cy="581025"/>
          </a:xfrm>
          <a:prstGeom prst="rect">
            <a:avLst/>
          </a:prstGeom>
          <a:noFill/>
          <a:ln/>
        </p:spPr>
        <p:txBody>
          <a:bodyPr wrap="square" lIns="25400" tIns="25400" rIns="25400" bIns="25400" rtlCol="0" anchor="t">
            <a:normAutofit/>
          </a:bodyPr>
          <a:lstStyle/>
          <a:p>
            <a:pPr algn="l" indent="0" marL="0">
              <a:lnSpc>
                <a:spcPct val="123913"/>
              </a:lnSpc>
              <a:buNone/>
            </a:pPr>
            <a:r>
              <a:rPr lang="en-US" sz="1425" dirty="0">
                <a:solidFill>
                  <a:srgbClr val="35332D"/>
                </a:solidFill>
                <a:latin typeface="Inter" pitchFamily="34" charset="0"/>
                <a:ea typeface="Inter" pitchFamily="34" charset="-122"/>
                <a:cs typeface="Inter" pitchFamily="34" charset="-120"/>
              </a:rPr>
              <a:t>Non-relevant-only narratives stay competitive: negative evidence also carries relevance signal</a:t>
            </a:r>
            <a:endParaRPr lang="en-US" sz="1425" dirty="0"/>
          </a:p>
        </p:txBody>
      </p:sp>
      <p:sp>
        <p:nvSpPr>
          <p:cNvPr id="53" name="Text 50"/>
          <p:cNvSpPr/>
          <p:nvPr/>
        </p:nvSpPr>
        <p:spPr>
          <a:xfrm>
            <a:off x="10303511" y="6728936"/>
            <a:ext cx="6654305" cy="581025"/>
          </a:xfrm>
          <a:prstGeom prst="rect">
            <a:avLst/>
          </a:prstGeom>
          <a:noFill/>
          <a:ln/>
        </p:spPr>
        <p:txBody>
          <a:bodyPr wrap="square" lIns="25400" tIns="25400" rIns="25400" bIns="25400" rtlCol="0" anchor="t">
            <a:normAutofit/>
          </a:bodyPr>
          <a:lstStyle/>
          <a:p>
            <a:pPr algn="l" indent="0" marL="0">
              <a:lnSpc>
                <a:spcPct val="123913"/>
              </a:lnSpc>
              <a:buNone/>
            </a:pPr>
            <a:r>
              <a:rPr lang="en-US" sz="1425" dirty="0">
                <a:solidFill>
                  <a:srgbClr val="35332D"/>
                </a:solidFill>
                <a:latin typeface="Inter" pitchFamily="34" charset="0"/>
                <a:ea typeface="Inter" pitchFamily="34" charset="-122"/>
                <a:cs typeface="Inter" pitchFamily="34" charset="-120"/>
              </a:rPr>
              <a:t>TREC-8 ships official human-written topic narratives — RCL's generated narratives still outperform them (0.827 vs. 0.766 F1)</a:t>
            </a:r>
            <a:endParaRPr lang="en-US" sz="1425"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17068800" y="9540240"/>
            <a:ext cx="533400" cy="251460"/>
          </a:xfrm>
          <a:prstGeom prst="rect">
            <a:avLst/>
          </a:prstGeom>
          <a:noFill/>
          <a:ln/>
        </p:spPr>
        <p:txBody>
          <a:bodyPr wrap="square" lIns="25400" tIns="25400" rIns="25400" bIns="25400" rtlCol="0" anchor="t">
            <a:normAutofit/>
          </a:bodyPr>
          <a:lstStyle/>
          <a:p>
            <a:pPr algn="l" indent="0" marL="0">
              <a:lnSpc>
                <a:spcPct val="106667"/>
              </a:lnSpc>
              <a:buNone/>
            </a:pPr>
            <a:r>
              <a:rPr lang="en-US" sz="1200" dirty="0">
                <a:solidFill>
                  <a:srgbClr val="82807A"/>
                </a:solidFill>
                <a:latin typeface="JetBrains Mono" pitchFamily="34" charset="0"/>
                <a:ea typeface="JetBrains Mono" pitchFamily="34" charset="-122"/>
                <a:cs typeface="JetBrains Mono" pitchFamily="34" charset="-120"/>
              </a:rPr>
              <a:t>17/20</a:t>
            </a:r>
            <a:endParaRPr lang="en-US" sz="1200" dirty="0"/>
          </a:p>
        </p:txBody>
      </p:sp>
      <p:pic>
        <p:nvPicPr>
          <p:cNvPr id="3" name="Image 0" descr="preencoded.png">    </p:cNvPr>
          <p:cNvPicPr>
            <a:picLocks noChangeAspect="1"/>
          </p:cNvPicPr>
          <p:nvPr/>
        </p:nvPicPr>
        <p:blipFill>
          <a:blip r:embed="rId1"/>
          <a:srcRect l="0" r="0" t="0" b="0"/>
          <a:stretch/>
        </p:blipFill>
        <p:spPr>
          <a:xfrm>
            <a:off x="762000" y="9448800"/>
            <a:ext cx="1905000" cy="419100"/>
          </a:xfrm>
          <a:prstGeom prst="rect">
            <a:avLst/>
          </a:prstGeom>
        </p:spPr>
      </p:pic>
      <p:sp>
        <p:nvSpPr>
          <p:cNvPr id="4" name="Text 1"/>
          <p:cNvSpPr/>
          <p:nvPr/>
        </p:nvSpPr>
        <p:spPr>
          <a:xfrm>
            <a:off x="1524000" y="1143000"/>
            <a:ext cx="16764000" cy="180975"/>
          </a:xfrm>
          <a:prstGeom prst="rect">
            <a:avLst/>
          </a:prstGeom>
          <a:noFill/>
          <a:ln/>
        </p:spPr>
        <p:txBody>
          <a:bodyPr wrap="square" lIns="25400" tIns="25400" rIns="25400" bIns="25400" rtlCol="0" anchor="t">
            <a:normAutofit/>
          </a:bodyPr>
          <a:lstStyle/>
          <a:p>
            <a:pPr algn="l" indent="0" marL="0">
              <a:lnSpc>
                <a:spcPct val="78947"/>
              </a:lnSpc>
              <a:buNone/>
            </a:pPr>
            <a:r>
              <a:rPr lang="en-US" sz="1125" b="1" spc="135" kern="0" dirty="0">
                <a:solidFill>
                  <a:srgbClr val="8F005B"/>
                </a:solidFill>
                <a:latin typeface="Inter" pitchFamily="34" charset="0"/>
                <a:ea typeface="Inter" pitchFamily="34" charset="-122"/>
                <a:cs typeface="Inter" pitchFamily="34" charset="-120"/>
              </a:rPr>
              <a:t>RESULTS</a:t>
            </a:r>
            <a:endParaRPr lang="en-US" sz="1125" dirty="0"/>
          </a:p>
        </p:txBody>
      </p:sp>
      <p:sp>
        <p:nvSpPr>
          <p:cNvPr id="5" name="Text 2"/>
          <p:cNvSpPr/>
          <p:nvPr/>
        </p:nvSpPr>
        <p:spPr>
          <a:xfrm>
            <a:off x="1524000" y="1495425"/>
            <a:ext cx="16764000" cy="541972"/>
          </a:xfrm>
          <a:prstGeom prst="rect">
            <a:avLst/>
          </a:prstGeom>
          <a:noFill/>
          <a:ln/>
        </p:spPr>
        <p:txBody>
          <a:bodyPr wrap="square" lIns="25400" tIns="25400" rIns="25400" bIns="25400" rtlCol="0" anchor="t">
            <a:normAutofit/>
          </a:bodyPr>
          <a:lstStyle/>
          <a:p>
            <a:pPr algn="l" indent="0" marL="0">
              <a:lnSpc>
                <a:spcPct val="95833"/>
              </a:lnSpc>
              <a:buNone/>
            </a:pPr>
            <a:r>
              <a:rPr lang="en-US" sz="3450" spc="-34" kern="0" dirty="0">
                <a:solidFill>
                  <a:srgbClr val="181611"/>
                </a:solidFill>
                <a:latin typeface="Newsreader" pitchFamily="34" charset="0"/>
                <a:ea typeface="Newsreader" pitchFamily="34" charset="-122"/>
                <a:cs typeface="Newsreader" pitchFamily="34" charset="-120"/>
              </a:rPr>
              <a:t>RICL: narratives + examples</a:t>
            </a:r>
            <a:endParaRPr lang="en-US" sz="3450" dirty="0"/>
          </a:p>
        </p:txBody>
      </p:sp>
      <p:sp>
        <p:nvSpPr>
          <p:cNvPr id="6" name="Text 3"/>
          <p:cNvSpPr/>
          <p:nvPr/>
        </p:nvSpPr>
        <p:spPr>
          <a:xfrm>
            <a:off x="1524000" y="4800124"/>
            <a:ext cx="7803293" cy="395288"/>
          </a:xfrm>
          <a:prstGeom prst="rect">
            <a:avLst/>
          </a:prstGeom>
          <a:noFill/>
          <a:ln/>
        </p:spPr>
        <p:txBody>
          <a:bodyPr wrap="square" lIns="25400" tIns="25400" rIns="25400" bIns="25400" rtlCol="0" anchor="t">
            <a:normAutofit/>
          </a:bodyPr>
          <a:lstStyle/>
          <a:p>
            <a:pPr algn="l" indent="0" marL="0">
              <a:lnSpc>
                <a:spcPct val="125000"/>
              </a:lnSpc>
              <a:buNone/>
            </a:pPr>
            <a:r>
              <a:rPr lang="en-US" sz="1425" dirty="0">
                <a:solidFill>
                  <a:srgbClr val="4A4842"/>
                </a:solidFill>
                <a:latin typeface="JetBrains Mono" pitchFamily="34" charset="0"/>
                <a:ea typeface="JetBrains Mono" pitchFamily="34" charset="-122"/>
                <a:cs typeface="JetBrains Mono" pitchFamily="34" charset="-120"/>
              </a:rPr>
              <a:t>RICL = Relevance Narrative + In-Context Examples</a:t>
            </a:r>
            <a:endParaRPr lang="en-US" sz="1425" dirty="0"/>
          </a:p>
        </p:txBody>
      </p:sp>
      <p:sp>
        <p:nvSpPr>
          <p:cNvPr id="7" name="Text 4"/>
          <p:cNvSpPr/>
          <p:nvPr/>
        </p:nvSpPr>
        <p:spPr>
          <a:xfrm>
            <a:off x="1524000" y="5385911"/>
            <a:ext cx="7803293" cy="395288"/>
          </a:xfrm>
          <a:prstGeom prst="rect">
            <a:avLst/>
          </a:prstGeom>
          <a:noFill/>
          <a:ln/>
        </p:spPr>
        <p:txBody>
          <a:bodyPr wrap="square" lIns="25400" tIns="25400" rIns="25400" bIns="25400" rtlCol="0" anchor="t">
            <a:normAutofit/>
          </a:bodyPr>
          <a:lstStyle/>
          <a:p>
            <a:pPr algn="l" indent="0" marL="0">
              <a:lnSpc>
                <a:spcPct val="125000"/>
              </a:lnSpc>
              <a:buNone/>
            </a:pPr>
            <a:r>
              <a:rPr lang="en-US" sz="1875" dirty="0">
                <a:solidFill>
                  <a:srgbClr val="35332D"/>
                </a:solidFill>
                <a:latin typeface="Inter" pitchFamily="34" charset="0"/>
                <a:ea typeface="Inter" pitchFamily="34" charset="-122"/>
                <a:cs typeface="Inter" pitchFamily="34" charset="-120"/>
              </a:rPr>
              <a:t>Adds gains on DL-20 (</a:t>
            </a:r>
            <a:pPr algn="l" indent="0" marL="0">
              <a:lnSpc>
                <a:spcPct val="125000"/>
              </a:lnSpc>
              <a:buNone/>
            </a:pPr>
            <a:r>
              <a:rPr lang="en-US" sz="1875" b="1" dirty="0">
                <a:solidFill>
                  <a:srgbClr val="35332D"/>
                </a:solidFill>
                <a:latin typeface="Inter" pitchFamily="34" charset="0"/>
                <a:ea typeface="Inter" pitchFamily="34" charset="-122"/>
                <a:cs typeface="Inter" pitchFamily="34" charset="-120"/>
              </a:rPr>
              <a:t>+3% </a:t>
            </a:r>
            <a:pPr algn="l" indent="0" marL="0">
              <a:lnSpc>
                <a:spcPct val="125000"/>
              </a:lnSpc>
              <a:buNone/>
            </a:pPr>
            <a:r>
              <a:rPr lang="en-US" sz="1875" dirty="0">
                <a:solidFill>
                  <a:srgbClr val="35332D"/>
                </a:solidFill>
                <a:latin typeface="Inter" pitchFamily="34" charset="0"/>
                <a:ea typeface="Inter" pitchFamily="34" charset="-122"/>
                <a:cs typeface="Inter" pitchFamily="34" charset="-120"/>
              </a:rPr>
              <a:t>F1, +3% MCC)</a:t>
            </a:r>
            <a:endParaRPr lang="en-US" sz="1875" dirty="0"/>
          </a:p>
        </p:txBody>
      </p:sp>
      <p:sp>
        <p:nvSpPr>
          <p:cNvPr id="8" name="Text 5"/>
          <p:cNvSpPr/>
          <p:nvPr/>
        </p:nvSpPr>
        <p:spPr>
          <a:xfrm>
            <a:off x="1524000" y="5971699"/>
            <a:ext cx="7803293" cy="395288"/>
          </a:xfrm>
          <a:prstGeom prst="rect">
            <a:avLst/>
          </a:prstGeom>
          <a:noFill/>
          <a:ln/>
        </p:spPr>
        <p:txBody>
          <a:bodyPr wrap="square" lIns="25400" tIns="25400" rIns="25400" bIns="25400" rtlCol="0" anchor="t">
            <a:normAutofit/>
          </a:bodyPr>
          <a:lstStyle/>
          <a:p>
            <a:pPr algn="l" indent="0" marL="0">
              <a:lnSpc>
                <a:spcPct val="125000"/>
              </a:lnSpc>
              <a:buNone/>
            </a:pPr>
            <a:r>
              <a:rPr lang="en-US" sz="1875" dirty="0">
                <a:solidFill>
                  <a:srgbClr val="35332D"/>
                </a:solidFill>
                <a:latin typeface="Inter" pitchFamily="34" charset="0"/>
                <a:ea typeface="Inter" pitchFamily="34" charset="-122"/>
                <a:cs typeface="Inter" pitchFamily="34" charset="-120"/>
              </a:rPr>
              <a:t>RCL alone is sufficient for long documents (TREC-8)</a:t>
            </a:r>
            <a:endParaRPr lang="en-US" sz="1875" dirty="0"/>
          </a:p>
        </p:txBody>
      </p:sp>
      <p:sp>
        <p:nvSpPr>
          <p:cNvPr id="9" name="Text 6"/>
          <p:cNvSpPr/>
          <p:nvPr/>
        </p:nvSpPr>
        <p:spPr>
          <a:xfrm>
            <a:off x="1524000" y="6557486"/>
            <a:ext cx="7803293" cy="395288"/>
          </a:xfrm>
          <a:prstGeom prst="rect">
            <a:avLst/>
          </a:prstGeom>
          <a:noFill/>
          <a:ln/>
        </p:spPr>
        <p:txBody>
          <a:bodyPr wrap="square" lIns="25400" tIns="25400" rIns="25400" bIns="25400" rtlCol="0" anchor="t">
            <a:normAutofit/>
          </a:bodyPr>
          <a:lstStyle/>
          <a:p>
            <a:pPr algn="l" indent="0" marL="0">
              <a:lnSpc>
                <a:spcPct val="125000"/>
              </a:lnSpc>
              <a:buNone/>
            </a:pPr>
            <a:r>
              <a:rPr lang="en-US" sz="1875" dirty="0">
                <a:solidFill>
                  <a:srgbClr val="35332D"/>
                </a:solidFill>
                <a:latin typeface="Inter" pitchFamily="34" charset="0"/>
                <a:ea typeface="Inter" pitchFamily="34" charset="-122"/>
                <a:cs typeface="Inter" pitchFamily="34" charset="-120"/>
              </a:rPr>
              <a:t>Narratives and examples carry </a:t>
            </a:r>
            <a:pPr algn="l" indent="0" marL="0">
              <a:lnSpc>
                <a:spcPct val="125000"/>
              </a:lnSpc>
              <a:buNone/>
            </a:pPr>
            <a:r>
              <a:rPr lang="en-US" sz="1875" b="1" dirty="0">
                <a:solidFill>
                  <a:srgbClr val="35332D"/>
                </a:solidFill>
                <a:latin typeface="Inter" pitchFamily="34" charset="0"/>
                <a:ea typeface="Inter" pitchFamily="34" charset="-122"/>
                <a:cs typeface="Inter" pitchFamily="34" charset="-120"/>
              </a:rPr>
              <a:t>complementary </a:t>
            </a:r>
            <a:pPr algn="l" indent="0" marL="0">
              <a:lnSpc>
                <a:spcPct val="125000"/>
              </a:lnSpc>
              <a:buNone/>
            </a:pPr>
            <a:r>
              <a:rPr lang="en-US" sz="1875" dirty="0">
                <a:solidFill>
                  <a:srgbClr val="35332D"/>
                </a:solidFill>
                <a:latin typeface="Inter" pitchFamily="34" charset="0"/>
                <a:ea typeface="Inter" pitchFamily="34" charset="-122"/>
                <a:cs typeface="Inter" pitchFamily="34" charset="-120"/>
              </a:rPr>
              <a:t>information</a:t>
            </a:r>
            <a:endParaRPr lang="en-US" sz="1875" dirty="0"/>
          </a:p>
        </p:txBody>
      </p:sp>
      <p:sp>
        <p:nvSpPr>
          <p:cNvPr id="10" name="Text 7"/>
          <p:cNvSpPr/>
          <p:nvPr/>
        </p:nvSpPr>
        <p:spPr>
          <a:xfrm>
            <a:off x="8960802" y="5026819"/>
            <a:ext cx="8583517" cy="224790"/>
          </a:xfrm>
          <a:prstGeom prst="rect">
            <a:avLst/>
          </a:prstGeom>
          <a:noFill/>
          <a:ln/>
        </p:spPr>
        <p:txBody>
          <a:bodyPr wrap="square" lIns="25400" tIns="25400" rIns="25400" bIns="25400" rtlCol="0" anchor="t">
            <a:normAutofit/>
          </a:bodyPr>
          <a:lstStyle/>
          <a:p>
            <a:pPr algn="l" indent="0" marL="0">
              <a:lnSpc>
                <a:spcPct val="108889"/>
              </a:lnSpc>
              <a:buNone/>
            </a:pPr>
            <a:r>
              <a:rPr lang="en-US" sz="1050" dirty="0">
                <a:solidFill>
                  <a:srgbClr val="82807A"/>
                </a:solidFill>
                <a:latin typeface="JetBrains Mono" pitchFamily="34" charset="0"/>
                <a:ea typeface="JetBrains Mono" pitchFamily="34" charset="-122"/>
                <a:cs typeface="JetBrains Mono" pitchFamily="34" charset="-120"/>
              </a:rPr>
              <a:t>F1 / MCC vs. gold labels</a:t>
            </a:r>
            <a:endParaRPr lang="en-US" sz="1050" dirty="0"/>
          </a:p>
        </p:txBody>
      </p:sp>
      <p:sp>
        <p:nvSpPr>
          <p:cNvPr id="11" name="Shape 8"/>
          <p:cNvSpPr/>
          <p:nvPr/>
        </p:nvSpPr>
        <p:spPr>
          <a:xfrm>
            <a:off x="8960802" y="5762148"/>
            <a:ext cx="7803198" cy="19050"/>
          </a:xfrm>
          <a:prstGeom prst="rect">
            <a:avLst/>
          </a:prstGeom>
          <a:solidFill>
            <a:srgbClr val="181611"/>
          </a:solidFill>
          <a:ln/>
        </p:spPr>
      </p:sp>
      <p:sp>
        <p:nvSpPr>
          <p:cNvPr id="12" name="Text 9"/>
          <p:cNvSpPr/>
          <p:nvPr/>
        </p:nvSpPr>
        <p:spPr>
          <a:xfrm>
            <a:off x="9037002" y="5423059"/>
            <a:ext cx="2350294" cy="300990"/>
          </a:xfrm>
          <a:prstGeom prst="rect">
            <a:avLst/>
          </a:prstGeom>
          <a:noFill/>
          <a:ln/>
        </p:spPr>
        <p:txBody>
          <a:bodyPr wrap="square" lIns="25400" tIns="25400" rIns="25400" bIns="25400" rtlCol="0" anchor="ctr">
            <a:normAutofit/>
          </a:bodyPr>
          <a:lstStyle/>
          <a:p>
            <a:pPr algn="l" indent="0" marL="0">
              <a:lnSpc>
                <a:spcPct val="115652"/>
              </a:lnSpc>
              <a:buNone/>
            </a:pPr>
            <a:r>
              <a:rPr lang="en-US" sz="1425" b="1" dirty="0">
                <a:solidFill>
                  <a:srgbClr val="181611"/>
                </a:solidFill>
                <a:latin typeface="Inter" pitchFamily="34" charset="0"/>
                <a:ea typeface="Inter" pitchFamily="34" charset="-122"/>
                <a:cs typeface="Inter" pitchFamily="34" charset="-120"/>
              </a:rPr>
              <a:t>Method</a:t>
            </a:r>
            <a:endParaRPr lang="en-US" sz="1425" dirty="0"/>
          </a:p>
        </p:txBody>
      </p:sp>
      <p:sp>
        <p:nvSpPr>
          <p:cNvPr id="13" name="Text 10"/>
          <p:cNvSpPr/>
          <p:nvPr/>
        </p:nvSpPr>
        <p:spPr>
          <a:xfrm>
            <a:off x="11387296" y="5423059"/>
            <a:ext cx="1727041" cy="300990"/>
          </a:xfrm>
          <a:prstGeom prst="rect">
            <a:avLst/>
          </a:prstGeom>
          <a:noFill/>
          <a:ln/>
        </p:spPr>
        <p:txBody>
          <a:bodyPr wrap="square" lIns="25400" tIns="25400" rIns="25400" bIns="25400" rtlCol="0" anchor="ctr">
            <a:normAutofit/>
          </a:bodyPr>
          <a:lstStyle/>
          <a:p>
            <a:pPr algn="r" indent="0" marL="0">
              <a:lnSpc>
                <a:spcPct val="115652"/>
              </a:lnSpc>
              <a:buNone/>
            </a:pPr>
            <a:r>
              <a:rPr lang="en-US" sz="1425" b="1" dirty="0">
                <a:solidFill>
                  <a:srgbClr val="181611"/>
                </a:solidFill>
                <a:latin typeface="Inter" pitchFamily="34" charset="0"/>
                <a:ea typeface="Inter" pitchFamily="34" charset="-122"/>
                <a:cs typeface="Inter" pitchFamily="34" charset="-120"/>
              </a:rPr>
              <a:t>DL-19</a:t>
            </a:r>
            <a:endParaRPr lang="en-US" sz="1425" dirty="0"/>
          </a:p>
        </p:txBody>
      </p:sp>
      <p:sp>
        <p:nvSpPr>
          <p:cNvPr id="14" name="Text 11"/>
          <p:cNvSpPr/>
          <p:nvPr/>
        </p:nvSpPr>
        <p:spPr>
          <a:xfrm>
            <a:off x="13190538" y="5423059"/>
            <a:ext cx="1754188" cy="300990"/>
          </a:xfrm>
          <a:prstGeom prst="rect">
            <a:avLst/>
          </a:prstGeom>
          <a:noFill/>
          <a:ln/>
        </p:spPr>
        <p:txBody>
          <a:bodyPr wrap="square" lIns="25400" tIns="25400" rIns="25400" bIns="25400" rtlCol="0" anchor="ctr">
            <a:normAutofit/>
          </a:bodyPr>
          <a:lstStyle/>
          <a:p>
            <a:pPr algn="r" indent="0" marL="0">
              <a:lnSpc>
                <a:spcPct val="115652"/>
              </a:lnSpc>
              <a:buNone/>
            </a:pPr>
            <a:r>
              <a:rPr lang="en-US" sz="1425" b="1" dirty="0">
                <a:solidFill>
                  <a:srgbClr val="181611"/>
                </a:solidFill>
                <a:latin typeface="Inter" pitchFamily="34" charset="0"/>
                <a:ea typeface="Inter" pitchFamily="34" charset="-122"/>
                <a:cs typeface="Inter" pitchFamily="34" charset="-120"/>
              </a:rPr>
              <a:t>DL-20</a:t>
            </a:r>
            <a:endParaRPr lang="en-US" sz="1425" dirty="0"/>
          </a:p>
        </p:txBody>
      </p:sp>
      <p:sp>
        <p:nvSpPr>
          <p:cNvPr id="15" name="Text 12"/>
          <p:cNvSpPr/>
          <p:nvPr/>
        </p:nvSpPr>
        <p:spPr>
          <a:xfrm>
            <a:off x="15020925" y="5423059"/>
            <a:ext cx="1666875" cy="300990"/>
          </a:xfrm>
          <a:prstGeom prst="rect">
            <a:avLst/>
          </a:prstGeom>
          <a:noFill/>
          <a:ln/>
        </p:spPr>
        <p:txBody>
          <a:bodyPr wrap="square" lIns="25400" tIns="25400" rIns="25400" bIns="25400" rtlCol="0" anchor="ctr">
            <a:normAutofit/>
          </a:bodyPr>
          <a:lstStyle/>
          <a:p>
            <a:pPr algn="r" indent="0" marL="0">
              <a:lnSpc>
                <a:spcPct val="115652"/>
              </a:lnSpc>
              <a:buNone/>
            </a:pPr>
            <a:r>
              <a:rPr lang="en-US" sz="1425" b="1" dirty="0">
                <a:solidFill>
                  <a:srgbClr val="181611"/>
                </a:solidFill>
                <a:latin typeface="Inter" pitchFamily="34" charset="0"/>
                <a:ea typeface="Inter" pitchFamily="34" charset="-122"/>
                <a:cs typeface="Inter" pitchFamily="34" charset="-120"/>
              </a:rPr>
              <a:t>TREC-8</a:t>
            </a:r>
            <a:endParaRPr lang="en-US" sz="1425" dirty="0"/>
          </a:p>
        </p:txBody>
      </p:sp>
      <p:sp>
        <p:nvSpPr>
          <p:cNvPr id="16" name="Shape 13"/>
          <p:cNvSpPr/>
          <p:nvPr/>
        </p:nvSpPr>
        <p:spPr>
          <a:xfrm>
            <a:off x="8960802" y="6229826"/>
            <a:ext cx="7803198" cy="9525"/>
          </a:xfrm>
          <a:prstGeom prst="rect">
            <a:avLst/>
          </a:prstGeom>
          <a:solidFill>
            <a:srgbClr val="D8D7D5"/>
          </a:solidFill>
          <a:ln/>
        </p:spPr>
      </p:sp>
      <p:sp>
        <p:nvSpPr>
          <p:cNvPr id="17" name="Text 14"/>
          <p:cNvSpPr/>
          <p:nvPr/>
        </p:nvSpPr>
        <p:spPr>
          <a:xfrm>
            <a:off x="9037002" y="5876449"/>
            <a:ext cx="2350294" cy="305753"/>
          </a:xfrm>
          <a:prstGeom prst="rect">
            <a:avLst/>
          </a:prstGeom>
          <a:noFill/>
          <a:ln/>
        </p:spPr>
        <p:txBody>
          <a:bodyPr wrap="square" lIns="25400" tIns="25400" rIns="25400" bIns="25400" rtlCol="0" anchor="ctr">
            <a:normAutofit/>
          </a:bodyPr>
          <a:lstStyle/>
          <a:p>
            <a:pPr algn="l" indent="0" marL="0">
              <a:lnSpc>
                <a:spcPct val="115652"/>
              </a:lnSpc>
              <a:buNone/>
            </a:pPr>
            <a:r>
              <a:rPr lang="en-US" sz="1425" dirty="0">
                <a:solidFill>
                  <a:srgbClr val="65635D"/>
                </a:solidFill>
                <a:latin typeface="Inter" pitchFamily="34" charset="0"/>
                <a:ea typeface="Inter" pitchFamily="34" charset="-122"/>
                <a:cs typeface="Inter" pitchFamily="34" charset="-120"/>
              </a:rPr>
              <a:t>RCL (rel. only)</a:t>
            </a:r>
            <a:endParaRPr lang="en-US" sz="1425" dirty="0"/>
          </a:p>
        </p:txBody>
      </p:sp>
      <p:sp>
        <p:nvSpPr>
          <p:cNvPr id="18" name="Text 15"/>
          <p:cNvSpPr/>
          <p:nvPr/>
        </p:nvSpPr>
        <p:spPr>
          <a:xfrm>
            <a:off x="11387296" y="5876449"/>
            <a:ext cx="1727041" cy="305753"/>
          </a:xfrm>
          <a:prstGeom prst="rect">
            <a:avLst/>
          </a:prstGeom>
          <a:noFill/>
          <a:ln/>
        </p:spPr>
        <p:txBody>
          <a:bodyPr wrap="square" lIns="25400" tIns="25400" rIns="25400" bIns="25400" rtlCol="0" anchor="ctr">
            <a:normAutofit/>
          </a:bodyPr>
          <a:lstStyle/>
          <a:p>
            <a:pPr algn="r" indent="0" marL="0">
              <a:lnSpc>
                <a:spcPct val="115652"/>
              </a:lnSpc>
              <a:buNone/>
            </a:pPr>
            <a:r>
              <a:rPr lang="en-US" sz="1425" b="1" dirty="0">
                <a:solidFill>
                  <a:srgbClr val="181611"/>
                </a:solidFill>
                <a:latin typeface="Inter" pitchFamily="34" charset="0"/>
                <a:ea typeface="Inter" pitchFamily="34" charset="-122"/>
                <a:cs typeface="Inter" pitchFamily="34" charset="-120"/>
              </a:rPr>
              <a:t>0.877 </a:t>
            </a:r>
            <a:pPr algn="r" indent="0" marL="0">
              <a:lnSpc>
                <a:spcPct val="115652"/>
              </a:lnSpc>
              <a:buNone/>
            </a:pPr>
            <a:r>
              <a:rPr lang="en-US" sz="1425" dirty="0">
                <a:solidFill>
                  <a:srgbClr val="918F88"/>
                </a:solidFill>
                <a:latin typeface="Inter" pitchFamily="34" charset="0"/>
                <a:ea typeface="Inter" pitchFamily="34" charset="-122"/>
                <a:cs typeface="Inter" pitchFamily="34" charset="-120"/>
              </a:rPr>
              <a:t>/ </a:t>
            </a:r>
            <a:pPr algn="r" indent="0" marL="0">
              <a:lnSpc>
                <a:spcPct val="115652"/>
              </a:lnSpc>
              <a:buNone/>
            </a:pPr>
            <a:r>
              <a:rPr lang="en-US" sz="1425" b="1" dirty="0">
                <a:solidFill>
                  <a:srgbClr val="181611"/>
                </a:solidFill>
                <a:latin typeface="Inter" pitchFamily="34" charset="0"/>
                <a:ea typeface="Inter" pitchFamily="34" charset="-122"/>
                <a:cs typeface="Inter" pitchFamily="34" charset="-120"/>
              </a:rPr>
              <a:t>.909</a:t>
            </a:r>
            <a:endParaRPr lang="en-US" sz="1425" dirty="0"/>
          </a:p>
        </p:txBody>
      </p:sp>
      <p:sp>
        <p:nvSpPr>
          <p:cNvPr id="19" name="Text 16"/>
          <p:cNvSpPr/>
          <p:nvPr/>
        </p:nvSpPr>
        <p:spPr>
          <a:xfrm>
            <a:off x="13190538" y="5876449"/>
            <a:ext cx="1754188" cy="305753"/>
          </a:xfrm>
          <a:prstGeom prst="rect">
            <a:avLst/>
          </a:prstGeom>
          <a:noFill/>
          <a:ln/>
        </p:spPr>
        <p:txBody>
          <a:bodyPr wrap="square" lIns="25400" tIns="25400" rIns="25400" bIns="25400" rtlCol="0" anchor="ctr">
            <a:normAutofit/>
          </a:bodyPr>
          <a:lstStyle/>
          <a:p>
            <a:pPr algn="r" indent="0" marL="0">
              <a:lnSpc>
                <a:spcPct val="115652"/>
              </a:lnSpc>
              <a:buNone/>
            </a:pPr>
            <a:r>
              <a:rPr lang="en-US" sz="1425" dirty="0">
                <a:solidFill>
                  <a:srgbClr val="65635D"/>
                </a:solidFill>
                <a:latin typeface="Inter" pitchFamily="34" charset="0"/>
                <a:ea typeface="Inter" pitchFamily="34" charset="-122"/>
                <a:cs typeface="Inter" pitchFamily="34" charset="-120"/>
              </a:rPr>
              <a:t>0.824 </a:t>
            </a:r>
            <a:pPr algn="r" indent="0" marL="0">
              <a:lnSpc>
                <a:spcPct val="115652"/>
              </a:lnSpc>
              <a:buNone/>
            </a:pPr>
            <a:r>
              <a:rPr lang="en-US" sz="1425" dirty="0">
                <a:solidFill>
                  <a:srgbClr val="918F88"/>
                </a:solidFill>
                <a:latin typeface="Inter" pitchFamily="34" charset="0"/>
                <a:ea typeface="Inter" pitchFamily="34" charset="-122"/>
                <a:cs typeface="Inter" pitchFamily="34" charset="-120"/>
              </a:rPr>
              <a:t>/ .879</a:t>
            </a:r>
            <a:endParaRPr lang="en-US" sz="1425" dirty="0"/>
          </a:p>
        </p:txBody>
      </p:sp>
      <p:sp>
        <p:nvSpPr>
          <p:cNvPr id="20" name="Text 17"/>
          <p:cNvSpPr/>
          <p:nvPr/>
        </p:nvSpPr>
        <p:spPr>
          <a:xfrm>
            <a:off x="15020925" y="5876449"/>
            <a:ext cx="1666875" cy="305753"/>
          </a:xfrm>
          <a:prstGeom prst="rect">
            <a:avLst/>
          </a:prstGeom>
          <a:noFill/>
          <a:ln/>
        </p:spPr>
        <p:txBody>
          <a:bodyPr wrap="square" lIns="25400" tIns="25400" rIns="25400" bIns="25400" rtlCol="0" anchor="ctr">
            <a:normAutofit/>
          </a:bodyPr>
          <a:lstStyle/>
          <a:p>
            <a:pPr algn="r" indent="0" marL="0">
              <a:lnSpc>
                <a:spcPct val="115652"/>
              </a:lnSpc>
              <a:buNone/>
            </a:pPr>
            <a:r>
              <a:rPr lang="en-US" sz="1425" b="1" dirty="0">
                <a:solidFill>
                  <a:srgbClr val="181611"/>
                </a:solidFill>
                <a:latin typeface="Inter" pitchFamily="34" charset="0"/>
                <a:ea typeface="Inter" pitchFamily="34" charset="-122"/>
                <a:cs typeface="Inter" pitchFamily="34" charset="-120"/>
              </a:rPr>
              <a:t>0.827 </a:t>
            </a:r>
            <a:pPr algn="r" indent="0" marL="0">
              <a:lnSpc>
                <a:spcPct val="115652"/>
              </a:lnSpc>
              <a:buNone/>
            </a:pPr>
            <a:r>
              <a:rPr lang="en-US" sz="1425" dirty="0">
                <a:solidFill>
                  <a:srgbClr val="918F88"/>
                </a:solidFill>
                <a:latin typeface="Inter" pitchFamily="34" charset="0"/>
                <a:ea typeface="Inter" pitchFamily="34" charset="-122"/>
                <a:cs typeface="Inter" pitchFamily="34" charset="-120"/>
              </a:rPr>
              <a:t>/ .785</a:t>
            </a:r>
            <a:endParaRPr lang="en-US" sz="1425" dirty="0"/>
          </a:p>
        </p:txBody>
      </p:sp>
      <p:sp>
        <p:nvSpPr>
          <p:cNvPr id="21" name="Text 18"/>
          <p:cNvSpPr/>
          <p:nvPr/>
        </p:nvSpPr>
        <p:spPr>
          <a:xfrm>
            <a:off x="9037002" y="6334601"/>
            <a:ext cx="2350294" cy="296227"/>
          </a:xfrm>
          <a:prstGeom prst="rect">
            <a:avLst/>
          </a:prstGeom>
          <a:noFill/>
          <a:ln/>
        </p:spPr>
        <p:txBody>
          <a:bodyPr wrap="square" lIns="25400" tIns="25400" rIns="25400" bIns="25400" rtlCol="0" anchor="ctr">
            <a:normAutofit/>
          </a:bodyPr>
          <a:lstStyle/>
          <a:p>
            <a:pPr algn="l" indent="0" marL="0">
              <a:lnSpc>
                <a:spcPct val="115652"/>
              </a:lnSpc>
              <a:buNone/>
            </a:pPr>
            <a:r>
              <a:rPr lang="en-US" sz="1425" dirty="0">
                <a:solidFill>
                  <a:srgbClr val="65635D"/>
                </a:solidFill>
                <a:latin typeface="Inter" pitchFamily="34" charset="0"/>
                <a:ea typeface="Inter" pitchFamily="34" charset="-122"/>
                <a:cs typeface="Inter" pitchFamily="34" charset="-120"/>
              </a:rPr>
              <a:t>RICL Rel. (3-shot)</a:t>
            </a:r>
            <a:endParaRPr lang="en-US" sz="1425" dirty="0"/>
          </a:p>
        </p:txBody>
      </p:sp>
      <p:sp>
        <p:nvSpPr>
          <p:cNvPr id="22" name="Text 19"/>
          <p:cNvSpPr/>
          <p:nvPr/>
        </p:nvSpPr>
        <p:spPr>
          <a:xfrm>
            <a:off x="11387296" y="6334601"/>
            <a:ext cx="1727041" cy="296227"/>
          </a:xfrm>
          <a:prstGeom prst="rect">
            <a:avLst/>
          </a:prstGeom>
          <a:noFill/>
          <a:ln/>
        </p:spPr>
        <p:txBody>
          <a:bodyPr wrap="square" lIns="25400" tIns="25400" rIns="25400" bIns="25400" rtlCol="0" anchor="ctr">
            <a:normAutofit/>
          </a:bodyPr>
          <a:lstStyle/>
          <a:p>
            <a:pPr algn="r" indent="0" marL="0">
              <a:lnSpc>
                <a:spcPct val="115652"/>
              </a:lnSpc>
              <a:buNone/>
            </a:pPr>
            <a:r>
              <a:rPr lang="en-US" sz="1425" dirty="0">
                <a:solidFill>
                  <a:srgbClr val="65635D"/>
                </a:solidFill>
                <a:latin typeface="Inter" pitchFamily="34" charset="0"/>
                <a:ea typeface="Inter" pitchFamily="34" charset="-122"/>
                <a:cs typeface="Inter" pitchFamily="34" charset="-120"/>
              </a:rPr>
              <a:t>0.820 </a:t>
            </a:r>
            <a:pPr algn="r" indent="0" marL="0">
              <a:lnSpc>
                <a:spcPct val="115652"/>
              </a:lnSpc>
              <a:buNone/>
            </a:pPr>
            <a:r>
              <a:rPr lang="en-US" sz="1425" dirty="0">
                <a:solidFill>
                  <a:srgbClr val="918F88"/>
                </a:solidFill>
                <a:latin typeface="Inter" pitchFamily="34" charset="0"/>
                <a:ea typeface="Inter" pitchFamily="34" charset="-122"/>
                <a:cs typeface="Inter" pitchFamily="34" charset="-120"/>
              </a:rPr>
              <a:t>/ .891</a:t>
            </a:r>
            <a:endParaRPr lang="en-US" sz="1425" dirty="0"/>
          </a:p>
        </p:txBody>
      </p:sp>
      <p:sp>
        <p:nvSpPr>
          <p:cNvPr id="23" name="Text 20"/>
          <p:cNvSpPr/>
          <p:nvPr/>
        </p:nvSpPr>
        <p:spPr>
          <a:xfrm>
            <a:off x="13190538" y="6334601"/>
            <a:ext cx="1754188" cy="296227"/>
          </a:xfrm>
          <a:prstGeom prst="rect">
            <a:avLst/>
          </a:prstGeom>
          <a:noFill/>
          <a:ln/>
        </p:spPr>
        <p:txBody>
          <a:bodyPr wrap="square" lIns="25400" tIns="25400" rIns="25400" bIns="25400" rtlCol="0" anchor="ctr">
            <a:normAutofit/>
          </a:bodyPr>
          <a:lstStyle/>
          <a:p>
            <a:pPr algn="r" indent="0" marL="0">
              <a:lnSpc>
                <a:spcPct val="115652"/>
              </a:lnSpc>
              <a:buNone/>
            </a:pPr>
            <a:r>
              <a:rPr lang="en-US" sz="1425" b="1" dirty="0">
                <a:solidFill>
                  <a:srgbClr val="181611"/>
                </a:solidFill>
                <a:latin typeface="Inter" pitchFamily="34" charset="0"/>
                <a:ea typeface="Inter" pitchFamily="34" charset="-122"/>
                <a:cs typeface="Inter" pitchFamily="34" charset="-120"/>
              </a:rPr>
              <a:t>0.849 </a:t>
            </a:r>
            <a:pPr algn="r" indent="0" marL="0">
              <a:lnSpc>
                <a:spcPct val="115652"/>
              </a:lnSpc>
              <a:buNone/>
            </a:pPr>
            <a:r>
              <a:rPr lang="en-US" sz="1425" dirty="0">
                <a:solidFill>
                  <a:srgbClr val="918F88"/>
                </a:solidFill>
                <a:latin typeface="Inter" pitchFamily="34" charset="0"/>
                <a:ea typeface="Inter" pitchFamily="34" charset="-122"/>
                <a:cs typeface="Inter" pitchFamily="34" charset="-120"/>
              </a:rPr>
              <a:t>/ </a:t>
            </a:r>
            <a:pPr algn="r" indent="0" marL="0">
              <a:lnSpc>
                <a:spcPct val="115652"/>
              </a:lnSpc>
              <a:buNone/>
            </a:pPr>
            <a:r>
              <a:rPr lang="en-US" sz="1425" b="1" dirty="0">
                <a:solidFill>
                  <a:srgbClr val="181611"/>
                </a:solidFill>
                <a:latin typeface="Inter" pitchFamily="34" charset="0"/>
                <a:ea typeface="Inter" pitchFamily="34" charset="-122"/>
                <a:cs typeface="Inter" pitchFamily="34" charset="-120"/>
              </a:rPr>
              <a:t>.899</a:t>
            </a:r>
            <a:endParaRPr lang="en-US" sz="1425" dirty="0"/>
          </a:p>
        </p:txBody>
      </p:sp>
      <p:sp>
        <p:nvSpPr>
          <p:cNvPr id="24" name="Text 21"/>
          <p:cNvSpPr/>
          <p:nvPr/>
        </p:nvSpPr>
        <p:spPr>
          <a:xfrm>
            <a:off x="15020925" y="6334601"/>
            <a:ext cx="1666875" cy="296227"/>
          </a:xfrm>
          <a:prstGeom prst="rect">
            <a:avLst/>
          </a:prstGeom>
          <a:noFill/>
          <a:ln/>
        </p:spPr>
        <p:txBody>
          <a:bodyPr wrap="square" lIns="25400" tIns="25400" rIns="25400" bIns="25400" rtlCol="0" anchor="ctr">
            <a:normAutofit/>
          </a:bodyPr>
          <a:lstStyle/>
          <a:p>
            <a:pPr algn="r" indent="0" marL="0">
              <a:lnSpc>
                <a:spcPct val="115652"/>
              </a:lnSpc>
              <a:buNone/>
            </a:pPr>
            <a:r>
              <a:rPr lang="en-US" sz="1425" dirty="0">
                <a:solidFill>
                  <a:srgbClr val="65635D"/>
                </a:solidFill>
                <a:latin typeface="Inter" pitchFamily="34" charset="0"/>
                <a:ea typeface="Inter" pitchFamily="34" charset="-122"/>
                <a:cs typeface="Inter" pitchFamily="34" charset="-120"/>
              </a:rPr>
              <a:t>0.817 </a:t>
            </a:r>
            <a:pPr algn="r" indent="0" marL="0">
              <a:lnSpc>
                <a:spcPct val="115652"/>
              </a:lnSpc>
              <a:buNone/>
            </a:pPr>
            <a:r>
              <a:rPr lang="en-US" sz="1425" dirty="0">
                <a:solidFill>
                  <a:srgbClr val="918F88"/>
                </a:solidFill>
                <a:latin typeface="Inter" pitchFamily="34" charset="0"/>
                <a:ea typeface="Inter" pitchFamily="34" charset="-122"/>
                <a:cs typeface="Inter" pitchFamily="34" charset="-120"/>
              </a:rPr>
              <a:t>/ </a:t>
            </a:r>
            <a:pPr algn="r" indent="0" marL="0">
              <a:lnSpc>
                <a:spcPct val="115652"/>
              </a:lnSpc>
              <a:buNone/>
            </a:pPr>
            <a:r>
              <a:rPr lang="en-US" sz="1425" b="1" dirty="0">
                <a:solidFill>
                  <a:srgbClr val="181611"/>
                </a:solidFill>
                <a:latin typeface="Inter" pitchFamily="34" charset="0"/>
                <a:ea typeface="Inter" pitchFamily="34" charset="-122"/>
                <a:cs typeface="Inter" pitchFamily="34" charset="-120"/>
              </a:rPr>
              <a:t>.807</a:t>
            </a:r>
            <a:endParaRPr lang="en-US" sz="1425"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17068800" y="9540240"/>
            <a:ext cx="533400" cy="251460"/>
          </a:xfrm>
          <a:prstGeom prst="rect">
            <a:avLst/>
          </a:prstGeom>
          <a:noFill/>
          <a:ln/>
        </p:spPr>
        <p:txBody>
          <a:bodyPr wrap="square" lIns="25400" tIns="25400" rIns="25400" bIns="25400" rtlCol="0" anchor="t">
            <a:normAutofit/>
          </a:bodyPr>
          <a:lstStyle/>
          <a:p>
            <a:pPr algn="l" indent="0" marL="0">
              <a:lnSpc>
                <a:spcPct val="106667"/>
              </a:lnSpc>
              <a:buNone/>
            </a:pPr>
            <a:r>
              <a:rPr lang="en-US" sz="1200" dirty="0">
                <a:solidFill>
                  <a:srgbClr val="82807A"/>
                </a:solidFill>
                <a:latin typeface="JetBrains Mono" pitchFamily="34" charset="0"/>
                <a:ea typeface="JetBrains Mono" pitchFamily="34" charset="-122"/>
                <a:cs typeface="JetBrains Mono" pitchFamily="34" charset="-120"/>
              </a:rPr>
              <a:t>18/20</a:t>
            </a:r>
            <a:endParaRPr lang="en-US" sz="1200" dirty="0"/>
          </a:p>
        </p:txBody>
      </p:sp>
      <p:pic>
        <p:nvPicPr>
          <p:cNvPr id="3" name="Image 0" descr="preencoded.png">    </p:cNvPr>
          <p:cNvPicPr>
            <a:picLocks noChangeAspect="1"/>
          </p:cNvPicPr>
          <p:nvPr/>
        </p:nvPicPr>
        <p:blipFill>
          <a:blip r:embed="rId1"/>
          <a:srcRect l="0" r="0" t="0" b="0"/>
          <a:stretch/>
        </p:blipFill>
        <p:spPr>
          <a:xfrm>
            <a:off x="762000" y="9448800"/>
            <a:ext cx="1905000" cy="419100"/>
          </a:xfrm>
          <a:prstGeom prst="rect">
            <a:avLst/>
          </a:prstGeom>
        </p:spPr>
      </p:pic>
      <p:sp>
        <p:nvSpPr>
          <p:cNvPr id="4" name="Text 1"/>
          <p:cNvSpPr/>
          <p:nvPr/>
        </p:nvSpPr>
        <p:spPr>
          <a:xfrm>
            <a:off x="1524000" y="1143000"/>
            <a:ext cx="16764000" cy="180975"/>
          </a:xfrm>
          <a:prstGeom prst="rect">
            <a:avLst/>
          </a:prstGeom>
          <a:noFill/>
          <a:ln/>
        </p:spPr>
        <p:txBody>
          <a:bodyPr wrap="square" lIns="25400" tIns="25400" rIns="25400" bIns="25400" rtlCol="0" anchor="t">
            <a:normAutofit/>
          </a:bodyPr>
          <a:lstStyle/>
          <a:p>
            <a:pPr algn="l" indent="0" marL="0">
              <a:lnSpc>
                <a:spcPct val="78947"/>
              </a:lnSpc>
              <a:buNone/>
            </a:pPr>
            <a:r>
              <a:rPr lang="en-US" sz="1125" b="1" spc="135" kern="0" dirty="0">
                <a:solidFill>
                  <a:srgbClr val="8F005B"/>
                </a:solidFill>
                <a:latin typeface="Inter" pitchFamily="34" charset="0"/>
                <a:ea typeface="Inter" pitchFamily="34" charset="-122"/>
                <a:cs typeface="Inter" pitchFamily="34" charset="-120"/>
              </a:rPr>
              <a:t>CONCLUSIONS</a:t>
            </a:r>
            <a:endParaRPr lang="en-US" sz="1125" dirty="0"/>
          </a:p>
        </p:txBody>
      </p:sp>
      <p:sp>
        <p:nvSpPr>
          <p:cNvPr id="5" name="Text 2"/>
          <p:cNvSpPr/>
          <p:nvPr/>
        </p:nvSpPr>
        <p:spPr>
          <a:xfrm>
            <a:off x="1524000" y="1495425"/>
            <a:ext cx="16764000" cy="541972"/>
          </a:xfrm>
          <a:prstGeom prst="rect">
            <a:avLst/>
          </a:prstGeom>
          <a:noFill/>
          <a:ln/>
        </p:spPr>
        <p:txBody>
          <a:bodyPr wrap="square" lIns="25400" tIns="25400" rIns="25400" bIns="25400" rtlCol="0" anchor="t">
            <a:normAutofit/>
          </a:bodyPr>
          <a:lstStyle/>
          <a:p>
            <a:pPr algn="l" indent="0" marL="0">
              <a:lnSpc>
                <a:spcPct val="95833"/>
              </a:lnSpc>
              <a:buNone/>
            </a:pPr>
            <a:r>
              <a:rPr lang="en-US" sz="3450" spc="-34" kern="0" dirty="0">
                <a:solidFill>
                  <a:srgbClr val="181611"/>
                </a:solidFill>
                <a:latin typeface="Newsreader" pitchFamily="34" charset="0"/>
                <a:ea typeface="Newsreader" pitchFamily="34" charset="-122"/>
                <a:cs typeface="Newsreader" pitchFamily="34" charset="-120"/>
              </a:rPr>
              <a:t>What we found</a:t>
            </a:r>
            <a:endParaRPr lang="en-US" sz="3450" dirty="0"/>
          </a:p>
        </p:txBody>
      </p:sp>
      <p:sp>
        <p:nvSpPr>
          <p:cNvPr id="6" name="Shape 3"/>
          <p:cNvSpPr/>
          <p:nvPr/>
        </p:nvSpPr>
        <p:spPr>
          <a:xfrm>
            <a:off x="1524000" y="2570797"/>
            <a:ext cx="19050" cy="6573202"/>
          </a:xfrm>
          <a:prstGeom prst="rect">
            <a:avLst/>
          </a:prstGeom>
          <a:solidFill>
            <a:srgbClr val="8F005B"/>
          </a:solidFill>
          <a:ln/>
        </p:spPr>
      </p:sp>
      <p:sp>
        <p:nvSpPr>
          <p:cNvPr id="7" name="Text 4"/>
          <p:cNvSpPr/>
          <p:nvPr/>
        </p:nvSpPr>
        <p:spPr>
          <a:xfrm>
            <a:off x="1847850" y="5321618"/>
            <a:ext cx="4689539" cy="1109663"/>
          </a:xfrm>
          <a:prstGeom prst="rect">
            <a:avLst/>
          </a:prstGeom>
          <a:noFill/>
          <a:ln/>
        </p:spPr>
        <p:txBody>
          <a:bodyPr wrap="square" lIns="25400" tIns="25400" rIns="25400" bIns="25400" rtlCol="0" anchor="t">
            <a:normAutofit/>
          </a:bodyPr>
          <a:lstStyle/>
          <a:p>
            <a:pPr algn="l" indent="0" marL="0">
              <a:lnSpc>
                <a:spcPct val="125000"/>
              </a:lnSpc>
              <a:buNone/>
            </a:pPr>
            <a:r>
              <a:rPr lang="en-US" sz="1875" dirty="0">
                <a:solidFill>
                  <a:srgbClr val="35332D"/>
                </a:solidFill>
                <a:latin typeface="Inter" pitchFamily="34" charset="0"/>
                <a:ea typeface="Inter" pitchFamily="34" charset="-122"/>
                <a:cs typeface="Inter" pitchFamily="34" charset="-120"/>
              </a:rPr>
              <a:t>Depth-</a:t>
            </a:r>
            <a:pPr algn="l" indent="0" marL="0">
              <a:lnSpc>
                <a:spcPct val="125000"/>
              </a:lnSpc>
              <a:buNone/>
            </a:pPr>
            <a:r>
              <a:rPr lang="en-US" sz="1875" i="1" dirty="0">
                <a:solidFill>
                  <a:srgbClr val="35332D"/>
                </a:solidFill>
                <a:latin typeface="Inter" pitchFamily="34" charset="0"/>
                <a:ea typeface="Inter" pitchFamily="34" charset="-122"/>
                <a:cs typeface="Inter" pitchFamily="34" charset="-120"/>
              </a:rPr>
              <a:t>k </a:t>
            </a:r>
            <a:pPr algn="l" indent="0" marL="0">
              <a:lnSpc>
                <a:spcPct val="125000"/>
              </a:lnSpc>
              <a:buNone/>
            </a:pPr>
            <a:r>
              <a:rPr lang="en-US" sz="1875" dirty="0">
                <a:solidFill>
                  <a:srgbClr val="35332D"/>
                </a:solidFill>
                <a:latin typeface="Inter" pitchFamily="34" charset="0"/>
                <a:ea typeface="Inter" pitchFamily="34" charset="-122"/>
                <a:cs typeface="Inter" pitchFamily="34" charset="-120"/>
              </a:rPr>
              <a:t>hybrid pooling outperforms stratified sampling — concentrate human effort at shallow ranks</a:t>
            </a:r>
            <a:endParaRPr lang="en-US" sz="1875" dirty="0"/>
          </a:p>
        </p:txBody>
      </p:sp>
      <p:sp>
        <p:nvSpPr>
          <p:cNvPr id="8" name="Shape 5"/>
          <p:cNvSpPr/>
          <p:nvPr/>
        </p:nvSpPr>
        <p:spPr>
          <a:xfrm>
            <a:off x="6705600" y="2570797"/>
            <a:ext cx="19050" cy="6573202"/>
          </a:xfrm>
          <a:prstGeom prst="rect">
            <a:avLst/>
          </a:prstGeom>
          <a:solidFill>
            <a:srgbClr val="8F005B"/>
          </a:solidFill>
          <a:ln/>
        </p:spPr>
      </p:sp>
      <p:sp>
        <p:nvSpPr>
          <p:cNvPr id="9" name="Text 6"/>
          <p:cNvSpPr/>
          <p:nvPr/>
        </p:nvSpPr>
        <p:spPr>
          <a:xfrm>
            <a:off x="7029450" y="5321618"/>
            <a:ext cx="4689539" cy="1109663"/>
          </a:xfrm>
          <a:prstGeom prst="rect">
            <a:avLst/>
          </a:prstGeom>
          <a:noFill/>
          <a:ln/>
        </p:spPr>
        <p:txBody>
          <a:bodyPr wrap="square" lIns="25400" tIns="25400" rIns="25400" bIns="25400" rtlCol="0" anchor="t">
            <a:normAutofit/>
          </a:bodyPr>
          <a:lstStyle/>
          <a:p>
            <a:pPr algn="l" indent="0" marL="0">
              <a:lnSpc>
                <a:spcPct val="125000"/>
              </a:lnSpc>
              <a:buNone/>
            </a:pPr>
            <a:r>
              <a:rPr lang="en-US" sz="1875" dirty="0">
                <a:solidFill>
                  <a:srgbClr val="35332D"/>
                </a:solidFill>
                <a:latin typeface="Inter" pitchFamily="34" charset="0"/>
                <a:ea typeface="Inter" pitchFamily="34" charset="-122"/>
                <a:cs typeface="Inter" pitchFamily="34" charset="-120"/>
              </a:rPr>
              <a:t>RCL narratives are competitive with ICL on short docs, and </a:t>
            </a:r>
            <a:pPr algn="l" indent="0" marL="0">
              <a:lnSpc>
                <a:spcPct val="125000"/>
              </a:lnSpc>
              <a:buNone/>
            </a:pPr>
            <a:r>
              <a:rPr lang="en-US" sz="1875" b="1" dirty="0">
                <a:solidFill>
                  <a:srgbClr val="181611"/>
                </a:solidFill>
                <a:latin typeface="Inter" pitchFamily="34" charset="0"/>
                <a:ea typeface="Inter" pitchFamily="34" charset="-122"/>
                <a:cs typeface="Inter" pitchFamily="34" charset="-120"/>
              </a:rPr>
              <a:t>+26% on long documents</a:t>
            </a:r>
            <a:endParaRPr lang="en-US" sz="1875" dirty="0"/>
          </a:p>
        </p:txBody>
      </p:sp>
      <p:sp>
        <p:nvSpPr>
          <p:cNvPr id="10" name="Shape 7"/>
          <p:cNvSpPr/>
          <p:nvPr/>
        </p:nvSpPr>
        <p:spPr>
          <a:xfrm>
            <a:off x="11887200" y="2570797"/>
            <a:ext cx="19050" cy="6573202"/>
          </a:xfrm>
          <a:prstGeom prst="rect">
            <a:avLst/>
          </a:prstGeom>
          <a:solidFill>
            <a:srgbClr val="8F005B"/>
          </a:solidFill>
          <a:ln/>
        </p:spPr>
      </p:sp>
      <p:sp>
        <p:nvSpPr>
          <p:cNvPr id="11" name="Text 8"/>
          <p:cNvSpPr/>
          <p:nvPr/>
        </p:nvSpPr>
        <p:spPr>
          <a:xfrm>
            <a:off x="12211050" y="5143024"/>
            <a:ext cx="4689539" cy="1466850"/>
          </a:xfrm>
          <a:prstGeom prst="rect">
            <a:avLst/>
          </a:prstGeom>
          <a:noFill/>
          <a:ln/>
        </p:spPr>
        <p:txBody>
          <a:bodyPr wrap="square" lIns="25400" tIns="25400" rIns="25400" bIns="25400" rtlCol="0" anchor="t">
            <a:normAutofit/>
          </a:bodyPr>
          <a:lstStyle/>
          <a:p>
            <a:pPr algn="l" indent="0" marL="0">
              <a:lnSpc>
                <a:spcPct val="125000"/>
              </a:lnSpc>
              <a:buNone/>
            </a:pPr>
            <a:r>
              <a:rPr lang="en-US" sz="1875" dirty="0">
                <a:solidFill>
                  <a:srgbClr val="35332D"/>
                </a:solidFill>
                <a:latin typeface="Inter" pitchFamily="34" charset="0"/>
                <a:ea typeface="Inter" pitchFamily="34" charset="-122"/>
                <a:cs typeface="Inter" pitchFamily="34" charset="-120"/>
              </a:rPr>
              <a:t>RCL's generated narratives even outperform TREC-8's official human-written topic narratives ( </a:t>
            </a:r>
            <a:pPr algn="l" indent="0" marL="0">
              <a:lnSpc>
                <a:spcPct val="125000"/>
              </a:lnSpc>
              <a:buNone/>
            </a:pPr>
            <a:r>
              <a:rPr lang="en-US" sz="1875" b="1" dirty="0">
                <a:solidFill>
                  <a:srgbClr val="181611"/>
                </a:solidFill>
                <a:latin typeface="Inter" pitchFamily="34" charset="0"/>
                <a:ea typeface="Inter" pitchFamily="34" charset="-122"/>
                <a:cs typeface="Inter" pitchFamily="34" charset="-120"/>
              </a:rPr>
              <a:t>0.827 vs. 0.766 F1 </a:t>
            </a:r>
            <a:pPr algn="l" indent="0" marL="0">
              <a:lnSpc>
                <a:spcPct val="125000"/>
              </a:lnSpc>
              <a:buNone/>
            </a:pPr>
            <a:r>
              <a:rPr lang="en-US" sz="1875" dirty="0">
                <a:solidFill>
                  <a:srgbClr val="35332D"/>
                </a:solidFill>
                <a:latin typeface="Inter" pitchFamily="34" charset="0"/>
                <a:ea typeface="Inter" pitchFamily="34" charset="-122"/>
                <a:cs typeface="Inter" pitchFamily="34" charset="-120"/>
              </a:rPr>
              <a:t>)</a:t>
            </a:r>
            <a:endParaRPr lang="en-US" sz="1875"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17068800" y="9540240"/>
            <a:ext cx="533400" cy="251460"/>
          </a:xfrm>
          <a:prstGeom prst="rect">
            <a:avLst/>
          </a:prstGeom>
          <a:noFill/>
          <a:ln/>
        </p:spPr>
        <p:txBody>
          <a:bodyPr wrap="square" lIns="25400" tIns="25400" rIns="25400" bIns="25400" rtlCol="0" anchor="t">
            <a:normAutofit/>
          </a:bodyPr>
          <a:lstStyle/>
          <a:p>
            <a:pPr algn="l" indent="0" marL="0">
              <a:lnSpc>
                <a:spcPct val="106667"/>
              </a:lnSpc>
              <a:buNone/>
            </a:pPr>
            <a:r>
              <a:rPr lang="en-US" sz="1200" dirty="0">
                <a:solidFill>
                  <a:srgbClr val="82807A"/>
                </a:solidFill>
                <a:latin typeface="JetBrains Mono" pitchFamily="34" charset="0"/>
                <a:ea typeface="JetBrains Mono" pitchFamily="34" charset="-122"/>
                <a:cs typeface="JetBrains Mono" pitchFamily="34" charset="-120"/>
              </a:rPr>
              <a:t>19/20</a:t>
            </a:r>
            <a:endParaRPr lang="en-US" sz="1200" dirty="0"/>
          </a:p>
        </p:txBody>
      </p:sp>
      <p:pic>
        <p:nvPicPr>
          <p:cNvPr id="3" name="Image 0" descr="preencoded.png">    </p:cNvPr>
          <p:cNvPicPr>
            <a:picLocks noChangeAspect="1"/>
          </p:cNvPicPr>
          <p:nvPr/>
        </p:nvPicPr>
        <p:blipFill>
          <a:blip r:embed="rId1"/>
          <a:srcRect l="0" r="0" t="0" b="0"/>
          <a:stretch/>
        </p:blipFill>
        <p:spPr>
          <a:xfrm>
            <a:off x="762000" y="9448800"/>
            <a:ext cx="1905000" cy="419100"/>
          </a:xfrm>
          <a:prstGeom prst="rect">
            <a:avLst/>
          </a:prstGeom>
        </p:spPr>
      </p:pic>
      <p:sp>
        <p:nvSpPr>
          <p:cNvPr id="4" name="Text 1"/>
          <p:cNvSpPr/>
          <p:nvPr/>
        </p:nvSpPr>
        <p:spPr>
          <a:xfrm>
            <a:off x="1524000" y="1143000"/>
            <a:ext cx="16764000" cy="180975"/>
          </a:xfrm>
          <a:prstGeom prst="rect">
            <a:avLst/>
          </a:prstGeom>
          <a:noFill/>
          <a:ln/>
        </p:spPr>
        <p:txBody>
          <a:bodyPr wrap="square" lIns="25400" tIns="25400" rIns="25400" bIns="25400" rtlCol="0" anchor="t">
            <a:normAutofit/>
          </a:bodyPr>
          <a:lstStyle/>
          <a:p>
            <a:pPr algn="l" indent="0" marL="0">
              <a:lnSpc>
                <a:spcPct val="78947"/>
              </a:lnSpc>
              <a:buNone/>
            </a:pPr>
            <a:r>
              <a:rPr lang="en-US" sz="1125" b="1" spc="135" kern="0" dirty="0">
                <a:solidFill>
                  <a:srgbClr val="8F005B"/>
                </a:solidFill>
                <a:latin typeface="Inter" pitchFamily="34" charset="0"/>
                <a:ea typeface="Inter" pitchFamily="34" charset="-122"/>
                <a:cs typeface="Inter" pitchFamily="34" charset="-120"/>
              </a:rPr>
              <a:t>FUTURE WORK</a:t>
            </a:r>
            <a:endParaRPr lang="en-US" sz="1125" dirty="0"/>
          </a:p>
        </p:txBody>
      </p:sp>
      <p:sp>
        <p:nvSpPr>
          <p:cNvPr id="5" name="Text 2"/>
          <p:cNvSpPr/>
          <p:nvPr/>
        </p:nvSpPr>
        <p:spPr>
          <a:xfrm>
            <a:off x="1524000" y="1495425"/>
            <a:ext cx="16764000" cy="541972"/>
          </a:xfrm>
          <a:prstGeom prst="rect">
            <a:avLst/>
          </a:prstGeom>
          <a:noFill/>
          <a:ln/>
        </p:spPr>
        <p:txBody>
          <a:bodyPr wrap="square" lIns="25400" tIns="25400" rIns="25400" bIns="25400" rtlCol="0" anchor="t">
            <a:normAutofit/>
          </a:bodyPr>
          <a:lstStyle/>
          <a:p>
            <a:pPr algn="l" indent="0" marL="0">
              <a:lnSpc>
                <a:spcPct val="95833"/>
              </a:lnSpc>
              <a:buNone/>
            </a:pPr>
            <a:r>
              <a:rPr lang="en-US" sz="3450" spc="-34" kern="0" dirty="0">
                <a:solidFill>
                  <a:srgbClr val="181611"/>
                </a:solidFill>
                <a:latin typeface="Newsreader" pitchFamily="34" charset="0"/>
                <a:ea typeface="Newsreader" pitchFamily="34" charset="-122"/>
                <a:cs typeface="Newsreader" pitchFamily="34" charset="-120"/>
              </a:rPr>
              <a:t>Where this goes next</a:t>
            </a:r>
            <a:endParaRPr lang="en-US" sz="3450" dirty="0"/>
          </a:p>
        </p:txBody>
      </p:sp>
      <p:sp>
        <p:nvSpPr>
          <p:cNvPr id="6" name="Shape 3"/>
          <p:cNvSpPr/>
          <p:nvPr/>
        </p:nvSpPr>
        <p:spPr>
          <a:xfrm>
            <a:off x="1524000" y="2475547"/>
            <a:ext cx="15240000" cy="9525"/>
          </a:xfrm>
          <a:prstGeom prst="rect">
            <a:avLst/>
          </a:prstGeom>
          <a:solidFill>
            <a:srgbClr val="CECECB"/>
          </a:solidFill>
          <a:ln/>
        </p:spPr>
      </p:sp>
      <p:sp>
        <p:nvSpPr>
          <p:cNvPr id="7" name="Text 4"/>
          <p:cNvSpPr/>
          <p:nvPr/>
        </p:nvSpPr>
        <p:spPr>
          <a:xfrm>
            <a:off x="1524000" y="2808922"/>
            <a:ext cx="742950" cy="495300"/>
          </a:xfrm>
          <a:prstGeom prst="rect">
            <a:avLst/>
          </a:prstGeom>
          <a:noFill/>
          <a:ln/>
        </p:spPr>
        <p:txBody>
          <a:bodyPr wrap="square" lIns="25400" tIns="25400" rIns="25400" bIns="25400" rtlCol="0" anchor="t">
            <a:normAutofit/>
          </a:bodyPr>
          <a:lstStyle/>
          <a:p>
            <a:pPr algn="l" indent="0" marL="0">
              <a:lnSpc>
                <a:spcPct val="76190"/>
              </a:lnSpc>
              <a:buNone/>
            </a:pPr>
            <a:r>
              <a:rPr lang="en-US" sz="3600" dirty="0">
                <a:solidFill>
                  <a:srgbClr val="8F005B"/>
                </a:solidFill>
                <a:latin typeface="JetBrains Mono" pitchFamily="34" charset="0"/>
                <a:ea typeface="JetBrains Mono" pitchFamily="34" charset="-122"/>
                <a:cs typeface="JetBrains Mono" pitchFamily="34" charset="-120"/>
              </a:rPr>
              <a:t>01</a:t>
            </a:r>
            <a:endParaRPr lang="en-US" sz="3600" dirty="0"/>
          </a:p>
        </p:txBody>
      </p:sp>
      <p:sp>
        <p:nvSpPr>
          <p:cNvPr id="8" name="Text 5"/>
          <p:cNvSpPr/>
          <p:nvPr/>
        </p:nvSpPr>
        <p:spPr>
          <a:xfrm>
            <a:off x="2724150" y="2808922"/>
            <a:ext cx="6685692" cy="395288"/>
          </a:xfrm>
          <a:prstGeom prst="rect">
            <a:avLst/>
          </a:prstGeom>
          <a:noFill/>
          <a:ln/>
        </p:spPr>
        <p:txBody>
          <a:bodyPr wrap="square" lIns="25400" tIns="25400" rIns="25400" bIns="25400" rtlCol="0" anchor="t">
            <a:normAutofit/>
          </a:bodyPr>
          <a:lstStyle/>
          <a:p>
            <a:pPr algn="l" indent="0" marL="0">
              <a:lnSpc>
                <a:spcPct val="104167"/>
              </a:lnSpc>
              <a:buNone/>
            </a:pPr>
            <a:r>
              <a:rPr lang="en-US" sz="2250" dirty="0">
                <a:solidFill>
                  <a:srgbClr val="181611"/>
                </a:solidFill>
                <a:latin typeface="Newsreader" pitchFamily="34" charset="0"/>
                <a:ea typeface="Newsreader" pitchFamily="34" charset="-122"/>
                <a:cs typeface="Newsreader" pitchFamily="34" charset="-120"/>
              </a:rPr>
              <a:t>How many judgements make a good narrative?</a:t>
            </a:r>
            <a:endParaRPr lang="en-US" sz="2250" dirty="0"/>
          </a:p>
        </p:txBody>
      </p:sp>
      <p:sp>
        <p:nvSpPr>
          <p:cNvPr id="9" name="Text 6"/>
          <p:cNvSpPr/>
          <p:nvPr/>
        </p:nvSpPr>
        <p:spPr>
          <a:xfrm>
            <a:off x="9335452" y="2808922"/>
            <a:ext cx="7651404" cy="628650"/>
          </a:xfrm>
          <a:prstGeom prst="rect">
            <a:avLst/>
          </a:prstGeom>
          <a:noFill/>
          <a:ln/>
        </p:spPr>
        <p:txBody>
          <a:bodyPr wrap="square" lIns="25400" tIns="25400" rIns="25400" bIns="25400" rtlCol="0" anchor="t">
            <a:normAutofit/>
          </a:bodyPr>
          <a:lstStyle/>
          <a:p>
            <a:pPr algn="l" indent="0" marL="0">
              <a:lnSpc>
                <a:spcPct val="129167"/>
              </a:lnSpc>
              <a:buNone/>
            </a:pPr>
            <a:r>
              <a:rPr lang="en-US" sz="1500" dirty="0">
                <a:solidFill>
                  <a:srgbClr val="35332D"/>
                </a:solidFill>
                <a:latin typeface="Inter" pitchFamily="34" charset="0"/>
                <a:ea typeface="Inter" pitchFamily="34" charset="-122"/>
                <a:cs typeface="Inter" pitchFamily="34" charset="-120"/>
              </a:rPr>
              <a:t>Finding the minimum human annotation budget that still yields a reliable relevance narrative</a:t>
            </a:r>
            <a:endParaRPr lang="en-US" sz="1500" dirty="0"/>
          </a:p>
        </p:txBody>
      </p:sp>
      <p:sp>
        <p:nvSpPr>
          <p:cNvPr id="10" name="Shape 7"/>
          <p:cNvSpPr/>
          <p:nvPr/>
        </p:nvSpPr>
        <p:spPr>
          <a:xfrm>
            <a:off x="1524000" y="3723322"/>
            <a:ext cx="15240000" cy="9525"/>
          </a:xfrm>
          <a:prstGeom prst="rect">
            <a:avLst/>
          </a:prstGeom>
          <a:solidFill>
            <a:srgbClr val="CECECB"/>
          </a:solidFill>
          <a:ln/>
        </p:spPr>
      </p:sp>
      <p:sp>
        <p:nvSpPr>
          <p:cNvPr id="11" name="Text 8"/>
          <p:cNvSpPr/>
          <p:nvPr/>
        </p:nvSpPr>
        <p:spPr>
          <a:xfrm>
            <a:off x="1524000" y="4056697"/>
            <a:ext cx="742950" cy="495300"/>
          </a:xfrm>
          <a:prstGeom prst="rect">
            <a:avLst/>
          </a:prstGeom>
          <a:noFill/>
          <a:ln/>
        </p:spPr>
        <p:txBody>
          <a:bodyPr wrap="square" lIns="25400" tIns="25400" rIns="25400" bIns="25400" rtlCol="0" anchor="t">
            <a:normAutofit/>
          </a:bodyPr>
          <a:lstStyle/>
          <a:p>
            <a:pPr algn="l" indent="0" marL="0">
              <a:lnSpc>
                <a:spcPct val="76190"/>
              </a:lnSpc>
              <a:buNone/>
            </a:pPr>
            <a:r>
              <a:rPr lang="en-US" sz="3600" dirty="0">
                <a:solidFill>
                  <a:srgbClr val="8F005B"/>
                </a:solidFill>
                <a:latin typeface="JetBrains Mono" pitchFamily="34" charset="0"/>
                <a:ea typeface="JetBrains Mono" pitchFamily="34" charset="-122"/>
                <a:cs typeface="JetBrains Mono" pitchFamily="34" charset="-120"/>
              </a:rPr>
              <a:t>02</a:t>
            </a:r>
            <a:endParaRPr lang="en-US" sz="3600" dirty="0"/>
          </a:p>
        </p:txBody>
      </p:sp>
      <p:sp>
        <p:nvSpPr>
          <p:cNvPr id="12" name="Text 9"/>
          <p:cNvSpPr/>
          <p:nvPr/>
        </p:nvSpPr>
        <p:spPr>
          <a:xfrm>
            <a:off x="2724150" y="4056697"/>
            <a:ext cx="6685692" cy="395288"/>
          </a:xfrm>
          <a:prstGeom prst="rect">
            <a:avLst/>
          </a:prstGeom>
          <a:noFill/>
          <a:ln/>
        </p:spPr>
        <p:txBody>
          <a:bodyPr wrap="square" lIns="25400" tIns="25400" rIns="25400" bIns="25400" rtlCol="0" anchor="t">
            <a:normAutofit/>
          </a:bodyPr>
          <a:lstStyle/>
          <a:p>
            <a:pPr algn="l" indent="0" marL="0">
              <a:lnSpc>
                <a:spcPct val="104167"/>
              </a:lnSpc>
              <a:buNone/>
            </a:pPr>
            <a:r>
              <a:rPr lang="en-US" sz="2250" dirty="0">
                <a:solidFill>
                  <a:srgbClr val="181611"/>
                </a:solidFill>
                <a:latin typeface="Newsreader" pitchFamily="34" charset="0"/>
                <a:ea typeface="Newsreader" pitchFamily="34" charset="-122"/>
                <a:cs typeface="Newsreader" pitchFamily="34" charset="-120"/>
              </a:rPr>
              <a:t>Stronger Instructor LLMs</a:t>
            </a:r>
            <a:endParaRPr lang="en-US" sz="2250" dirty="0"/>
          </a:p>
        </p:txBody>
      </p:sp>
      <p:sp>
        <p:nvSpPr>
          <p:cNvPr id="13" name="Text 10"/>
          <p:cNvSpPr/>
          <p:nvPr/>
        </p:nvSpPr>
        <p:spPr>
          <a:xfrm>
            <a:off x="9335452" y="4056697"/>
            <a:ext cx="8171403" cy="333375"/>
          </a:xfrm>
          <a:prstGeom prst="rect">
            <a:avLst/>
          </a:prstGeom>
          <a:noFill/>
          <a:ln/>
        </p:spPr>
        <p:txBody>
          <a:bodyPr wrap="square" lIns="25400" tIns="25400" rIns="25400" bIns="25400" rtlCol="0" anchor="t">
            <a:normAutofit/>
          </a:bodyPr>
          <a:lstStyle/>
          <a:p>
            <a:pPr algn="l" indent="0" marL="0">
              <a:lnSpc>
                <a:spcPct val="129167"/>
              </a:lnSpc>
              <a:buNone/>
            </a:pPr>
            <a:r>
              <a:rPr lang="en-US" sz="1500" dirty="0">
                <a:solidFill>
                  <a:srgbClr val="35332D"/>
                </a:solidFill>
                <a:latin typeface="Inter" pitchFamily="34" charset="0"/>
                <a:ea typeface="Inter" pitchFamily="34" charset="-122"/>
                <a:cs typeface="Inter" pitchFamily="34" charset="-120"/>
              </a:rPr>
              <a:t>Extending RCL to more capable models for narrative generation</a:t>
            </a:r>
            <a:endParaRPr lang="en-US" sz="1500" dirty="0"/>
          </a:p>
        </p:txBody>
      </p:sp>
      <p:sp>
        <p:nvSpPr>
          <p:cNvPr id="14" name="Shape 11"/>
          <p:cNvSpPr/>
          <p:nvPr/>
        </p:nvSpPr>
        <p:spPr>
          <a:xfrm>
            <a:off x="1524000" y="5952172"/>
            <a:ext cx="15240000" cy="9525"/>
          </a:xfrm>
          <a:prstGeom prst="rect">
            <a:avLst/>
          </a:prstGeom>
          <a:solidFill>
            <a:srgbClr val="CECECB"/>
          </a:solidFill>
          <a:ln/>
        </p:spPr>
      </p:sp>
      <p:sp>
        <p:nvSpPr>
          <p:cNvPr id="15" name="Shape 12"/>
          <p:cNvSpPr/>
          <p:nvPr/>
        </p:nvSpPr>
        <p:spPr>
          <a:xfrm>
            <a:off x="1524000" y="4837747"/>
            <a:ext cx="15240000" cy="9525"/>
          </a:xfrm>
          <a:prstGeom prst="rect">
            <a:avLst/>
          </a:prstGeom>
          <a:solidFill>
            <a:srgbClr val="CECECB"/>
          </a:solidFill>
          <a:ln/>
        </p:spPr>
      </p:sp>
      <p:sp>
        <p:nvSpPr>
          <p:cNvPr id="16" name="Text 13"/>
          <p:cNvSpPr/>
          <p:nvPr/>
        </p:nvSpPr>
        <p:spPr>
          <a:xfrm>
            <a:off x="1524000" y="5171123"/>
            <a:ext cx="742950" cy="495300"/>
          </a:xfrm>
          <a:prstGeom prst="rect">
            <a:avLst/>
          </a:prstGeom>
          <a:noFill/>
          <a:ln/>
        </p:spPr>
        <p:txBody>
          <a:bodyPr wrap="square" lIns="25400" tIns="25400" rIns="25400" bIns="25400" rtlCol="0" anchor="t">
            <a:normAutofit/>
          </a:bodyPr>
          <a:lstStyle/>
          <a:p>
            <a:pPr algn="l" indent="0" marL="0">
              <a:lnSpc>
                <a:spcPct val="76190"/>
              </a:lnSpc>
              <a:buNone/>
            </a:pPr>
            <a:r>
              <a:rPr lang="en-US" sz="3600" dirty="0">
                <a:solidFill>
                  <a:srgbClr val="8F005B"/>
                </a:solidFill>
                <a:latin typeface="JetBrains Mono" pitchFamily="34" charset="0"/>
                <a:ea typeface="JetBrains Mono" pitchFamily="34" charset="-122"/>
                <a:cs typeface="JetBrains Mono" pitchFamily="34" charset="-120"/>
              </a:rPr>
              <a:t>03</a:t>
            </a:r>
            <a:endParaRPr lang="en-US" sz="3600" dirty="0"/>
          </a:p>
        </p:txBody>
      </p:sp>
      <p:sp>
        <p:nvSpPr>
          <p:cNvPr id="17" name="Text 14"/>
          <p:cNvSpPr/>
          <p:nvPr/>
        </p:nvSpPr>
        <p:spPr>
          <a:xfrm>
            <a:off x="2724150" y="5171123"/>
            <a:ext cx="6685692" cy="395288"/>
          </a:xfrm>
          <a:prstGeom prst="rect">
            <a:avLst/>
          </a:prstGeom>
          <a:noFill/>
          <a:ln/>
        </p:spPr>
        <p:txBody>
          <a:bodyPr wrap="square" lIns="25400" tIns="25400" rIns="25400" bIns="25400" rtlCol="0" anchor="t">
            <a:normAutofit/>
          </a:bodyPr>
          <a:lstStyle/>
          <a:p>
            <a:pPr algn="l" indent="0" marL="0">
              <a:lnSpc>
                <a:spcPct val="104167"/>
              </a:lnSpc>
              <a:buNone/>
            </a:pPr>
            <a:r>
              <a:rPr lang="en-US" sz="2250" dirty="0">
                <a:solidFill>
                  <a:srgbClr val="181611"/>
                </a:solidFill>
                <a:latin typeface="Newsreader" pitchFamily="34" charset="0"/>
                <a:ea typeface="Newsreader" pitchFamily="34" charset="-122"/>
                <a:cs typeface="Newsreader" pitchFamily="34" charset="-120"/>
              </a:rPr>
              <a:t>Narrative stability</a:t>
            </a:r>
            <a:endParaRPr lang="en-US" sz="2250" dirty="0"/>
          </a:p>
        </p:txBody>
      </p:sp>
      <p:sp>
        <p:nvSpPr>
          <p:cNvPr id="18" name="Text 15"/>
          <p:cNvSpPr/>
          <p:nvPr/>
        </p:nvSpPr>
        <p:spPr>
          <a:xfrm>
            <a:off x="9335452" y="5171123"/>
            <a:ext cx="8171403" cy="333375"/>
          </a:xfrm>
          <a:prstGeom prst="rect">
            <a:avLst/>
          </a:prstGeom>
          <a:noFill/>
          <a:ln/>
        </p:spPr>
        <p:txBody>
          <a:bodyPr wrap="square" lIns="25400" tIns="25400" rIns="25400" bIns="25400" rtlCol="0" anchor="t">
            <a:normAutofit/>
          </a:bodyPr>
          <a:lstStyle/>
          <a:p>
            <a:pPr algn="l" indent="0" marL="0">
              <a:lnSpc>
                <a:spcPct val="129167"/>
              </a:lnSpc>
              <a:buNone/>
            </a:pPr>
            <a:r>
              <a:rPr lang="en-US" sz="1500" dirty="0">
                <a:solidFill>
                  <a:srgbClr val="35332D"/>
                </a:solidFill>
                <a:latin typeface="Inter" pitchFamily="34" charset="0"/>
                <a:ea typeface="Inter" pitchFamily="34" charset="-122"/>
                <a:cs typeface="Inter" pitchFamily="34" charset="-120"/>
              </a:rPr>
              <a:t>Does a different set of relevant documents produce a very different narrative?</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9F8F6"/>
        </a:solidFill>
      </p:bgPr>
    </p:bg>
    <p:spTree>
      <p:nvGrpSpPr>
        <p:cNvPr id="1" name=""/>
        <p:cNvGrpSpPr/>
        <p:nvPr/>
      </p:nvGrpSpPr>
      <p:grpSpPr>
        <a:xfrm>
          <a:off x="0" y="0"/>
          <a:ext cx="0" cy="0"/>
          <a:chOff x="0" y="0"/>
          <a:chExt cx="0" cy="0"/>
        </a:xfrm>
      </p:grpSpPr>
      <p:sp>
        <p:nvSpPr>
          <p:cNvPr id="2" name="Text 0"/>
          <p:cNvSpPr/>
          <p:nvPr/>
        </p:nvSpPr>
        <p:spPr>
          <a:xfrm>
            <a:off x="17160240" y="9540240"/>
            <a:ext cx="441960" cy="251460"/>
          </a:xfrm>
          <a:prstGeom prst="rect">
            <a:avLst/>
          </a:prstGeom>
          <a:noFill/>
          <a:ln/>
        </p:spPr>
        <p:txBody>
          <a:bodyPr wrap="square" lIns="25400" tIns="25400" rIns="25400" bIns="25400" rtlCol="0" anchor="t">
            <a:normAutofit/>
          </a:bodyPr>
          <a:lstStyle/>
          <a:p>
            <a:pPr algn="l" indent="0" marL="0">
              <a:lnSpc>
                <a:spcPct val="106667"/>
              </a:lnSpc>
              <a:buNone/>
            </a:pPr>
            <a:r>
              <a:rPr lang="en-US" sz="1200" dirty="0">
                <a:solidFill>
                  <a:srgbClr val="82807A"/>
                </a:solidFill>
                <a:latin typeface="JetBrains Mono" pitchFamily="34" charset="0"/>
                <a:ea typeface="JetBrains Mono" pitchFamily="34" charset="-122"/>
                <a:cs typeface="JetBrains Mono" pitchFamily="34" charset="-120"/>
              </a:rPr>
              <a:t>2/20</a:t>
            </a:r>
            <a:endParaRPr lang="en-US" sz="1200" dirty="0"/>
          </a:p>
        </p:txBody>
      </p:sp>
      <p:pic>
        <p:nvPicPr>
          <p:cNvPr id="3" name="Image 0" descr="preencoded.png">    </p:cNvPr>
          <p:cNvPicPr>
            <a:picLocks noChangeAspect="1"/>
          </p:cNvPicPr>
          <p:nvPr/>
        </p:nvPicPr>
        <p:blipFill>
          <a:blip r:embed="rId1"/>
          <a:srcRect l="0" r="0" t="0" b="0"/>
          <a:stretch/>
        </p:blipFill>
        <p:spPr>
          <a:xfrm>
            <a:off x="762000" y="9448800"/>
            <a:ext cx="1905000" cy="419100"/>
          </a:xfrm>
          <a:prstGeom prst="rect">
            <a:avLst/>
          </a:prstGeom>
        </p:spPr>
      </p:pic>
      <p:sp>
        <p:nvSpPr>
          <p:cNvPr id="4" name="Shape 1"/>
          <p:cNvSpPr/>
          <p:nvPr/>
        </p:nvSpPr>
        <p:spPr>
          <a:xfrm>
            <a:off x="1524000" y="4545330"/>
            <a:ext cx="609600" cy="38100"/>
          </a:xfrm>
          <a:prstGeom prst="rect">
            <a:avLst/>
          </a:prstGeom>
          <a:solidFill>
            <a:srgbClr val="8F005B"/>
          </a:solidFill>
          <a:ln/>
        </p:spPr>
      </p:sp>
      <p:sp>
        <p:nvSpPr>
          <p:cNvPr id="5" name="Text 2"/>
          <p:cNvSpPr/>
          <p:nvPr/>
        </p:nvSpPr>
        <p:spPr>
          <a:xfrm>
            <a:off x="1524000" y="4888230"/>
            <a:ext cx="16764000" cy="891540"/>
          </a:xfrm>
          <a:prstGeom prst="rect">
            <a:avLst/>
          </a:prstGeom>
          <a:noFill/>
          <a:ln/>
        </p:spPr>
        <p:txBody>
          <a:bodyPr wrap="square" lIns="25400" tIns="25400" rIns="25400" bIns="25400" rtlCol="0" anchor="t">
            <a:normAutofit/>
          </a:bodyPr>
          <a:lstStyle/>
          <a:p>
            <a:pPr algn="l" indent="0" marL="0">
              <a:lnSpc>
                <a:spcPct val="93333"/>
              </a:lnSpc>
              <a:buNone/>
            </a:pPr>
            <a:r>
              <a:rPr lang="en-US" sz="6000" spc="-60" kern="0" dirty="0">
                <a:solidFill>
                  <a:srgbClr val="181611"/>
                </a:solidFill>
                <a:latin typeface="Newsreader" pitchFamily="34" charset="0"/>
                <a:ea typeface="Newsreader" pitchFamily="34" charset="-122"/>
                <a:cs typeface="Newsreader" pitchFamily="34" charset="-120"/>
              </a:rPr>
              <a:t>Motivation</a:t>
            </a:r>
            <a:endParaRPr lang="en-US" sz="6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9F8F6"/>
        </a:solidFill>
      </p:bgPr>
    </p:bg>
    <p:spTree>
      <p:nvGrpSpPr>
        <p:cNvPr id="1" name=""/>
        <p:cNvGrpSpPr/>
        <p:nvPr/>
      </p:nvGrpSpPr>
      <p:grpSpPr>
        <a:xfrm>
          <a:off x="0" y="0"/>
          <a:ext cx="0" cy="0"/>
          <a:chOff x="0" y="0"/>
          <a:chExt cx="0" cy="0"/>
        </a:xfrm>
      </p:grpSpPr>
      <p:sp>
        <p:nvSpPr>
          <p:cNvPr id="2" name="Text 0"/>
          <p:cNvSpPr/>
          <p:nvPr/>
        </p:nvSpPr>
        <p:spPr>
          <a:xfrm>
            <a:off x="17030700" y="9540240"/>
            <a:ext cx="533400" cy="251460"/>
          </a:xfrm>
          <a:prstGeom prst="rect">
            <a:avLst/>
          </a:prstGeom>
          <a:noFill/>
          <a:ln/>
        </p:spPr>
        <p:txBody>
          <a:bodyPr wrap="square" lIns="25400" tIns="25400" rIns="25400" bIns="25400" rtlCol="0" anchor="t">
            <a:normAutofit/>
          </a:bodyPr>
          <a:lstStyle/>
          <a:p>
            <a:pPr algn="ctr" indent="0" marL="0">
              <a:lnSpc>
                <a:spcPct val="106667"/>
              </a:lnSpc>
              <a:buNone/>
            </a:pPr>
            <a:r>
              <a:rPr lang="en-US" sz="1200" dirty="0">
                <a:solidFill>
                  <a:srgbClr val="82807A"/>
                </a:solidFill>
                <a:latin typeface="JetBrains Mono" pitchFamily="34" charset="0"/>
                <a:ea typeface="JetBrains Mono" pitchFamily="34" charset="-122"/>
                <a:cs typeface="JetBrains Mono" pitchFamily="34" charset="-120"/>
              </a:rPr>
              <a:t>20/20</a:t>
            </a:r>
            <a:endParaRPr lang="en-US" sz="1200" dirty="0"/>
          </a:p>
        </p:txBody>
      </p:sp>
      <p:pic>
        <p:nvPicPr>
          <p:cNvPr id="3" name="Image 0" descr="preencoded.png">    </p:cNvPr>
          <p:cNvPicPr>
            <a:picLocks noChangeAspect="1"/>
          </p:cNvPicPr>
          <p:nvPr/>
        </p:nvPicPr>
        <p:blipFill>
          <a:blip r:embed="rId1"/>
          <a:srcRect l="0" r="0" t="0" b="0"/>
          <a:stretch/>
        </p:blipFill>
        <p:spPr>
          <a:xfrm>
            <a:off x="762000" y="9448800"/>
            <a:ext cx="1905000" cy="419100"/>
          </a:xfrm>
          <a:prstGeom prst="rect">
            <a:avLst/>
          </a:prstGeom>
        </p:spPr>
      </p:pic>
      <p:sp>
        <p:nvSpPr>
          <p:cNvPr id="4" name="Text 1"/>
          <p:cNvSpPr/>
          <p:nvPr/>
        </p:nvSpPr>
        <p:spPr>
          <a:xfrm>
            <a:off x="6245924" y="2087880"/>
            <a:ext cx="5796153" cy="1318260"/>
          </a:xfrm>
          <a:prstGeom prst="rect">
            <a:avLst/>
          </a:prstGeom>
          <a:noFill/>
          <a:ln/>
        </p:spPr>
        <p:txBody>
          <a:bodyPr wrap="square" lIns="25400" tIns="25400" rIns="25400" bIns="25400" rtlCol="0" anchor="t">
            <a:normAutofit/>
          </a:bodyPr>
          <a:lstStyle/>
          <a:p>
            <a:pPr algn="ctr" indent="0" marL="0">
              <a:lnSpc>
                <a:spcPct val="93333"/>
              </a:lnSpc>
              <a:buNone/>
            </a:pPr>
            <a:r>
              <a:rPr lang="en-US" sz="9000" spc="-90" kern="0" dirty="0">
                <a:solidFill>
                  <a:srgbClr val="181611"/>
                </a:solidFill>
                <a:latin typeface="Newsreader" pitchFamily="34" charset="0"/>
                <a:ea typeface="Newsreader" pitchFamily="34" charset="-122"/>
                <a:cs typeface="Newsreader" pitchFamily="34" charset="-120"/>
              </a:rPr>
              <a:t>Thank you</a:t>
            </a:r>
            <a:endParaRPr lang="en-US" sz="9000" dirty="0"/>
          </a:p>
        </p:txBody>
      </p:sp>
      <p:sp>
        <p:nvSpPr>
          <p:cNvPr id="5" name="Text 2"/>
          <p:cNvSpPr/>
          <p:nvPr/>
        </p:nvSpPr>
        <p:spPr>
          <a:xfrm>
            <a:off x="6528824" y="3787140"/>
            <a:ext cx="5230194" cy="552450"/>
          </a:xfrm>
          <a:prstGeom prst="rect">
            <a:avLst/>
          </a:prstGeom>
          <a:noFill/>
          <a:ln/>
        </p:spPr>
        <p:txBody>
          <a:bodyPr wrap="square" lIns="25400" tIns="25400" rIns="25400" bIns="25400" rtlCol="0" anchor="t">
            <a:normAutofit/>
          </a:bodyPr>
          <a:lstStyle/>
          <a:p>
            <a:pPr algn="ctr" indent="0" marL="0">
              <a:lnSpc>
                <a:spcPct val="122727"/>
              </a:lnSpc>
              <a:buNone/>
            </a:pPr>
            <a:r>
              <a:rPr lang="en-US" sz="2700" dirty="0">
                <a:solidFill>
                  <a:srgbClr val="35332D"/>
                </a:solidFill>
                <a:latin typeface="Inter" pitchFamily="34" charset="0"/>
                <a:ea typeface="Inter" pitchFamily="34" charset="-122"/>
                <a:cs typeface="Inter" pitchFamily="34" charset="-120"/>
              </a:rPr>
              <a:t>David Otero · Javier Parapar</a:t>
            </a:r>
            <a:endParaRPr lang="en-US" sz="2700" dirty="0"/>
          </a:p>
        </p:txBody>
      </p:sp>
      <p:sp>
        <p:nvSpPr>
          <p:cNvPr id="6" name="Text 3"/>
          <p:cNvSpPr/>
          <p:nvPr/>
        </p:nvSpPr>
        <p:spPr>
          <a:xfrm>
            <a:off x="7031736" y="4549140"/>
            <a:ext cx="4224528" cy="411480"/>
          </a:xfrm>
          <a:prstGeom prst="rect">
            <a:avLst/>
          </a:prstGeom>
          <a:noFill/>
          <a:ln/>
        </p:spPr>
        <p:txBody>
          <a:bodyPr wrap="square" lIns="25400" tIns="25400" rIns="25400" bIns="25400" rtlCol="0" anchor="t">
            <a:normAutofit/>
          </a:bodyPr>
          <a:lstStyle/>
          <a:p>
            <a:pPr algn="ctr" indent="0" marL="0">
              <a:lnSpc>
                <a:spcPct val="105946"/>
              </a:lnSpc>
              <a:buNone/>
            </a:pPr>
            <a:r>
              <a:rPr lang="en-US" sz="2100" dirty="0">
                <a:solidFill>
                  <a:srgbClr val="4A4842"/>
                </a:solidFill>
                <a:latin typeface="JetBrains Mono" pitchFamily="34" charset="0"/>
                <a:ea typeface="JetBrains Mono" pitchFamily="34" charset="-122"/>
                <a:cs typeface="JetBrains Mono" pitchFamily="34" charset="-120"/>
              </a:rPr>
              <a:t>github.com/IRLab-UDC/rcl</a:t>
            </a:r>
            <a:endParaRPr lang="en-US" sz="2100" dirty="0"/>
          </a:p>
        </p:txBody>
      </p:sp>
      <p:pic>
        <p:nvPicPr>
          <p:cNvPr id="7" name="Image 1" descr="preencoded.png">    </p:cNvPr>
          <p:cNvPicPr>
            <a:picLocks noChangeAspect="1"/>
          </p:cNvPicPr>
          <p:nvPr/>
        </p:nvPicPr>
        <p:blipFill>
          <a:blip r:embed="rId2"/>
          <a:stretch>
            <a:fillRect/>
          </a:stretch>
        </p:blipFill>
        <p:spPr>
          <a:xfrm>
            <a:off x="7905750" y="5303520"/>
            <a:ext cx="2476500" cy="2476500"/>
          </a:xfrm>
          <a:prstGeom prst="rect">
            <a:avLst/>
          </a:prstGeom>
        </p:spPr>
      </p:pic>
      <p:sp>
        <p:nvSpPr>
          <p:cNvPr id="8" name="Text 4"/>
          <p:cNvSpPr/>
          <p:nvPr/>
        </p:nvSpPr>
        <p:spPr>
          <a:xfrm>
            <a:off x="8326755" y="7932420"/>
            <a:ext cx="1634490" cy="304800"/>
          </a:xfrm>
          <a:prstGeom prst="rect">
            <a:avLst/>
          </a:prstGeom>
          <a:noFill/>
          <a:ln/>
        </p:spPr>
        <p:txBody>
          <a:bodyPr wrap="square" lIns="25400" tIns="25400" rIns="25400" bIns="25400" rtlCol="0" anchor="t">
            <a:normAutofit/>
          </a:bodyPr>
          <a:lstStyle/>
          <a:p>
            <a:pPr algn="ctr" indent="0" marL="0">
              <a:lnSpc>
                <a:spcPct val="107692"/>
              </a:lnSpc>
              <a:buNone/>
            </a:pPr>
            <a:r>
              <a:rPr lang="en-US" sz="1500" dirty="0">
                <a:solidFill>
                  <a:srgbClr val="82807A"/>
                </a:solidFill>
                <a:latin typeface="JetBrains Mono" pitchFamily="34" charset="0"/>
                <a:ea typeface="JetBrains Mono" pitchFamily="34" charset="-122"/>
                <a:cs typeface="JetBrains Mono" pitchFamily="34" charset="-120"/>
              </a:rPr>
              <a:t>Scan for code</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17160240" y="9540240"/>
            <a:ext cx="441960" cy="251460"/>
          </a:xfrm>
          <a:prstGeom prst="rect">
            <a:avLst/>
          </a:prstGeom>
          <a:noFill/>
          <a:ln/>
        </p:spPr>
        <p:txBody>
          <a:bodyPr wrap="square" lIns="25400" tIns="25400" rIns="25400" bIns="25400" rtlCol="0" anchor="t">
            <a:normAutofit/>
          </a:bodyPr>
          <a:lstStyle/>
          <a:p>
            <a:pPr algn="l" indent="0" marL="0">
              <a:lnSpc>
                <a:spcPct val="106667"/>
              </a:lnSpc>
              <a:buNone/>
            </a:pPr>
            <a:r>
              <a:rPr lang="en-US" sz="1200" dirty="0">
                <a:solidFill>
                  <a:srgbClr val="82807A"/>
                </a:solidFill>
                <a:latin typeface="JetBrains Mono" pitchFamily="34" charset="0"/>
                <a:ea typeface="JetBrains Mono" pitchFamily="34" charset="-122"/>
                <a:cs typeface="JetBrains Mono" pitchFamily="34" charset="-120"/>
              </a:rPr>
              <a:t>3/20</a:t>
            </a:r>
            <a:endParaRPr lang="en-US" sz="1200" dirty="0"/>
          </a:p>
        </p:txBody>
      </p:sp>
      <p:pic>
        <p:nvPicPr>
          <p:cNvPr id="3" name="Image 0" descr="preencoded.png">    </p:cNvPr>
          <p:cNvPicPr>
            <a:picLocks noChangeAspect="1"/>
          </p:cNvPicPr>
          <p:nvPr/>
        </p:nvPicPr>
        <p:blipFill>
          <a:blip r:embed="rId1"/>
          <a:srcRect l="0" r="0" t="0" b="0"/>
          <a:stretch/>
        </p:blipFill>
        <p:spPr>
          <a:xfrm>
            <a:off x="762000" y="9448800"/>
            <a:ext cx="1905000" cy="419100"/>
          </a:xfrm>
          <a:prstGeom prst="rect">
            <a:avLst/>
          </a:prstGeom>
        </p:spPr>
      </p:pic>
      <p:sp>
        <p:nvSpPr>
          <p:cNvPr id="4" name="Text 1"/>
          <p:cNvSpPr/>
          <p:nvPr/>
        </p:nvSpPr>
        <p:spPr>
          <a:xfrm>
            <a:off x="1524000" y="1143000"/>
            <a:ext cx="16764000" cy="180975"/>
          </a:xfrm>
          <a:prstGeom prst="rect">
            <a:avLst/>
          </a:prstGeom>
          <a:noFill/>
          <a:ln/>
        </p:spPr>
        <p:txBody>
          <a:bodyPr wrap="square" lIns="25400" tIns="25400" rIns="25400" bIns="25400" rtlCol="0" anchor="t">
            <a:normAutofit/>
          </a:bodyPr>
          <a:lstStyle/>
          <a:p>
            <a:pPr algn="l" indent="0" marL="0">
              <a:lnSpc>
                <a:spcPct val="78947"/>
              </a:lnSpc>
              <a:buNone/>
            </a:pPr>
            <a:r>
              <a:rPr lang="en-US" sz="1125" b="1" spc="135" kern="0" dirty="0">
                <a:solidFill>
                  <a:srgbClr val="8F005B"/>
                </a:solidFill>
                <a:latin typeface="Inter" pitchFamily="34" charset="0"/>
                <a:ea typeface="Inter" pitchFamily="34" charset="-122"/>
                <a:cs typeface="Inter" pitchFamily="34" charset="-120"/>
              </a:rPr>
              <a:t>MOTIVATION</a:t>
            </a:r>
            <a:endParaRPr lang="en-US" sz="1125" dirty="0"/>
          </a:p>
        </p:txBody>
      </p:sp>
      <p:sp>
        <p:nvSpPr>
          <p:cNvPr id="5" name="Text 2"/>
          <p:cNvSpPr/>
          <p:nvPr/>
        </p:nvSpPr>
        <p:spPr>
          <a:xfrm>
            <a:off x="1524000" y="1495425"/>
            <a:ext cx="16764000" cy="541972"/>
          </a:xfrm>
          <a:prstGeom prst="rect">
            <a:avLst/>
          </a:prstGeom>
          <a:noFill/>
          <a:ln/>
        </p:spPr>
        <p:txBody>
          <a:bodyPr wrap="square" lIns="25400" tIns="25400" rIns="25400" bIns="25400" rtlCol="0" anchor="t">
            <a:normAutofit/>
          </a:bodyPr>
          <a:lstStyle/>
          <a:p>
            <a:pPr algn="l" indent="0" marL="0">
              <a:lnSpc>
                <a:spcPct val="95833"/>
              </a:lnSpc>
              <a:buNone/>
            </a:pPr>
            <a:r>
              <a:rPr lang="en-US" sz="3450" spc="-34" kern="0" dirty="0">
                <a:solidFill>
                  <a:srgbClr val="181611"/>
                </a:solidFill>
                <a:latin typeface="Newsreader" pitchFamily="34" charset="0"/>
                <a:ea typeface="Newsreader" pitchFamily="34" charset="-122"/>
                <a:cs typeface="Newsreader" pitchFamily="34" charset="-120"/>
              </a:rPr>
              <a:t>Building IR test collections is expensive</a:t>
            </a:r>
            <a:endParaRPr lang="en-US" sz="3450" dirty="0"/>
          </a:p>
        </p:txBody>
      </p:sp>
      <p:sp>
        <p:nvSpPr>
          <p:cNvPr id="6" name="Text 3"/>
          <p:cNvSpPr/>
          <p:nvPr/>
        </p:nvSpPr>
        <p:spPr>
          <a:xfrm>
            <a:off x="1524000" y="3904297"/>
            <a:ext cx="8739579" cy="1109663"/>
          </a:xfrm>
          <a:prstGeom prst="rect">
            <a:avLst/>
          </a:prstGeom>
          <a:noFill/>
          <a:ln/>
        </p:spPr>
        <p:txBody>
          <a:bodyPr wrap="square" lIns="25400" tIns="25400" rIns="25400" bIns="25400" rtlCol="0" anchor="t">
            <a:normAutofit/>
          </a:bodyPr>
          <a:lstStyle/>
          <a:p>
            <a:pPr algn="l" indent="0" marL="0">
              <a:lnSpc>
                <a:spcPct val="125000"/>
              </a:lnSpc>
              <a:buNone/>
            </a:pPr>
            <a:r>
              <a:rPr lang="en-US" sz="1875" dirty="0">
                <a:solidFill>
                  <a:srgbClr val="35332D"/>
                </a:solidFill>
                <a:latin typeface="Inter" pitchFamily="34" charset="0"/>
                <a:ea typeface="Inter" pitchFamily="34" charset="-122"/>
                <a:cs typeface="Inter" pitchFamily="34" charset="-120"/>
              </a:rPr>
              <a:t>Building a test collection means judging </a:t>
            </a:r>
            <a:pPr algn="l" indent="0" marL="0">
              <a:lnSpc>
                <a:spcPct val="125000"/>
              </a:lnSpc>
              <a:buNone/>
            </a:pPr>
            <a:r>
              <a:rPr lang="en-US" sz="1875" b="1" dirty="0">
                <a:solidFill>
                  <a:srgbClr val="35332D"/>
                </a:solidFill>
                <a:latin typeface="Inter" pitchFamily="34" charset="0"/>
                <a:ea typeface="Inter" pitchFamily="34" charset="-122"/>
                <a:cs typeface="Inter" pitchFamily="34" charset="-120"/>
              </a:rPr>
              <a:t>query–document pairs </a:t>
            </a:r>
            <a:pPr algn="l" indent="0" marL="0">
              <a:lnSpc>
                <a:spcPct val="125000"/>
              </a:lnSpc>
              <a:buNone/>
            </a:pPr>
            <a:r>
              <a:rPr lang="en-US" sz="1875" dirty="0">
                <a:solidFill>
                  <a:srgbClr val="35332D"/>
                </a:solidFill>
                <a:latin typeface="Inter" pitchFamily="34" charset="0"/>
                <a:ea typeface="Inter" pitchFamily="34" charset="-122"/>
                <a:cs typeface="Inter" pitchFamily="34" charset="-120"/>
              </a:rPr>
              <a:t>for relevance — but exhaustive human judging doesn't scale to modern corpora</a:t>
            </a:r>
            <a:endParaRPr lang="en-US" sz="1875" dirty="0"/>
          </a:p>
        </p:txBody>
      </p:sp>
      <p:sp>
        <p:nvSpPr>
          <p:cNvPr id="7" name="Shape 4"/>
          <p:cNvSpPr/>
          <p:nvPr/>
        </p:nvSpPr>
        <p:spPr>
          <a:xfrm>
            <a:off x="1333500" y="5318760"/>
            <a:ext cx="8866029" cy="621030"/>
          </a:xfrm>
          <a:prstGeom prst="roundRect">
            <a:avLst>
              <a:gd name="adj" fmla="val 6135"/>
            </a:avLst>
          </a:prstGeom>
          <a:solidFill>
            <a:srgbClr val="F6F5F3"/>
          </a:solidFill>
          <a:ln/>
        </p:spPr>
      </p:sp>
      <p:sp>
        <p:nvSpPr>
          <p:cNvPr id="8" name="Text 5"/>
          <p:cNvSpPr/>
          <p:nvPr/>
        </p:nvSpPr>
        <p:spPr>
          <a:xfrm>
            <a:off x="1524000" y="5534025"/>
            <a:ext cx="1090771" cy="228600"/>
          </a:xfrm>
          <a:prstGeom prst="rect">
            <a:avLst/>
          </a:prstGeom>
          <a:noFill/>
          <a:ln/>
        </p:spPr>
        <p:txBody>
          <a:bodyPr wrap="square" lIns="25400" tIns="25400" rIns="25400" bIns="25400" rtlCol="0" anchor="t">
            <a:normAutofit/>
          </a:bodyPr>
          <a:lstStyle/>
          <a:p>
            <a:pPr algn="l" indent="0" marL="0">
              <a:lnSpc>
                <a:spcPct val="83333"/>
              </a:lnSpc>
              <a:buNone/>
            </a:pPr>
            <a:r>
              <a:rPr lang="en-US" sz="1500" b="1" dirty="0">
                <a:solidFill>
                  <a:srgbClr val="181611"/>
                </a:solidFill>
                <a:latin typeface="Inter" pitchFamily="34" charset="0"/>
                <a:ea typeface="Inter" pitchFamily="34" charset="-122"/>
                <a:cs typeface="Inter" pitchFamily="34" charset="-120"/>
              </a:rPr>
              <a:t>Full corpus</a:t>
            </a:r>
            <a:endParaRPr lang="en-US" sz="1500" dirty="0"/>
          </a:p>
        </p:txBody>
      </p:sp>
      <p:sp>
        <p:nvSpPr>
          <p:cNvPr id="9" name="Text 6"/>
          <p:cNvSpPr/>
          <p:nvPr/>
        </p:nvSpPr>
        <p:spPr>
          <a:xfrm>
            <a:off x="8363109" y="5509260"/>
            <a:ext cx="1810512" cy="278130"/>
          </a:xfrm>
          <a:prstGeom prst="rect">
            <a:avLst/>
          </a:prstGeom>
          <a:noFill/>
          <a:ln/>
        </p:spPr>
        <p:txBody>
          <a:bodyPr wrap="square" lIns="25400" tIns="25400" rIns="25400" bIns="25400" rtlCol="0" anchor="t">
            <a:normAutofit/>
          </a:bodyPr>
          <a:lstStyle/>
          <a:p>
            <a:pPr algn="l" indent="0" marL="0">
              <a:lnSpc>
                <a:spcPct val="105000"/>
              </a:lnSpc>
              <a:buNone/>
            </a:pPr>
            <a:r>
              <a:rPr lang="en-US" sz="1350" dirty="0">
                <a:solidFill>
                  <a:srgbClr val="65635D"/>
                </a:solidFill>
                <a:latin typeface="JetBrains Mono" pitchFamily="34" charset="0"/>
                <a:ea typeface="JetBrains Mono" pitchFamily="34" charset="-122"/>
                <a:cs typeface="JetBrains Mono" pitchFamily="34" charset="-120"/>
              </a:rPr>
              <a:t>millions of docs</a:t>
            </a:r>
            <a:endParaRPr lang="en-US" sz="1350" dirty="0"/>
          </a:p>
        </p:txBody>
      </p:sp>
      <p:sp>
        <p:nvSpPr>
          <p:cNvPr id="10" name="Text 7"/>
          <p:cNvSpPr/>
          <p:nvPr/>
        </p:nvSpPr>
        <p:spPr>
          <a:xfrm>
            <a:off x="5423535" y="6035040"/>
            <a:ext cx="762000" cy="247650"/>
          </a:xfrm>
          <a:prstGeom prst="rect">
            <a:avLst/>
          </a:prstGeom>
          <a:noFill/>
          <a:ln/>
        </p:spPr>
        <p:txBody>
          <a:bodyPr wrap="square" lIns="25400" tIns="25400" rIns="25400" bIns="25400" rtlCol="0" anchor="t">
            <a:normAutofit/>
          </a:bodyPr>
          <a:lstStyle/>
          <a:p>
            <a:pPr algn="l" indent="0" marL="0">
              <a:buNone/>
            </a:pPr>
            <a:r>
              <a:rPr lang="en-US" sz="1350" dirty="0">
                <a:solidFill>
                  <a:srgbClr val="82807A"/>
                </a:solidFill>
                <a:latin typeface="Arial" pitchFamily="34" charset="0"/>
                <a:ea typeface="Arial" pitchFamily="34" charset="-122"/>
                <a:cs typeface="Arial" pitchFamily="34" charset="-120"/>
              </a:rPr>
              <a:t>↓ pooling</a:t>
            </a:r>
            <a:endParaRPr lang="en-US" sz="1350" dirty="0"/>
          </a:p>
        </p:txBody>
      </p:sp>
      <p:sp>
        <p:nvSpPr>
          <p:cNvPr id="11" name="Shape 8"/>
          <p:cNvSpPr/>
          <p:nvPr/>
        </p:nvSpPr>
        <p:spPr>
          <a:xfrm>
            <a:off x="2710180" y="6339840"/>
            <a:ext cx="6112669" cy="556260"/>
          </a:xfrm>
          <a:prstGeom prst="roundRect">
            <a:avLst>
              <a:gd name="adj" fmla="val 6849"/>
            </a:avLst>
          </a:prstGeom>
          <a:solidFill>
            <a:srgbClr val="F6F5F3"/>
          </a:solidFill>
          <a:ln/>
        </p:spPr>
      </p:sp>
      <p:sp>
        <p:nvSpPr>
          <p:cNvPr id="12" name="Text 9"/>
          <p:cNvSpPr/>
          <p:nvPr/>
        </p:nvSpPr>
        <p:spPr>
          <a:xfrm>
            <a:off x="2881630" y="6527482"/>
            <a:ext cx="1214914" cy="219075"/>
          </a:xfrm>
          <a:prstGeom prst="rect">
            <a:avLst/>
          </a:prstGeom>
          <a:noFill/>
          <a:ln/>
        </p:spPr>
        <p:txBody>
          <a:bodyPr wrap="square" lIns="25400" tIns="25400" rIns="25400" bIns="25400" rtlCol="0" anchor="t">
            <a:normAutofit/>
          </a:bodyPr>
          <a:lstStyle/>
          <a:p>
            <a:pPr algn="l" indent="0" marL="0">
              <a:lnSpc>
                <a:spcPct val="82609"/>
              </a:lnSpc>
              <a:buNone/>
            </a:pPr>
            <a:r>
              <a:rPr lang="en-US" sz="1425" b="1" dirty="0">
                <a:solidFill>
                  <a:srgbClr val="181611"/>
                </a:solidFill>
                <a:latin typeface="Inter" pitchFamily="34" charset="0"/>
                <a:ea typeface="Inter" pitchFamily="34" charset="-122"/>
                <a:cs typeface="Inter" pitchFamily="34" charset="-120"/>
              </a:rPr>
              <a:t>Depth-</a:t>
            </a:r>
            <a:pPr algn="l" indent="0" marL="0">
              <a:lnSpc>
                <a:spcPct val="82609"/>
              </a:lnSpc>
              <a:buNone/>
            </a:pPr>
            <a:r>
              <a:rPr lang="en-US" sz="1425" b="1" i="1" dirty="0">
                <a:solidFill>
                  <a:srgbClr val="181611"/>
                </a:solidFill>
                <a:latin typeface="Inter" pitchFamily="34" charset="0"/>
                <a:ea typeface="Inter" pitchFamily="34" charset="-122"/>
                <a:cs typeface="Inter" pitchFamily="34" charset="-120"/>
              </a:rPr>
              <a:t>k </a:t>
            </a:r>
            <a:pPr algn="l" indent="0" marL="0">
              <a:lnSpc>
                <a:spcPct val="82609"/>
              </a:lnSpc>
              <a:buNone/>
            </a:pPr>
            <a:r>
              <a:rPr lang="en-US" sz="1425" b="1" dirty="0">
                <a:solidFill>
                  <a:srgbClr val="181611"/>
                </a:solidFill>
                <a:latin typeface="Inter" pitchFamily="34" charset="0"/>
                <a:ea typeface="Inter" pitchFamily="34" charset="-122"/>
                <a:cs typeface="Inter" pitchFamily="34" charset="-120"/>
              </a:rPr>
              <a:t>pool</a:t>
            </a:r>
            <a:endParaRPr lang="en-US" sz="1425" dirty="0"/>
          </a:p>
        </p:txBody>
      </p:sp>
      <p:sp>
        <p:nvSpPr>
          <p:cNvPr id="13" name="Text 10"/>
          <p:cNvSpPr/>
          <p:nvPr/>
        </p:nvSpPr>
        <p:spPr>
          <a:xfrm>
            <a:off x="7279799" y="6511290"/>
            <a:ext cx="1508760" cy="251460"/>
          </a:xfrm>
          <a:prstGeom prst="rect">
            <a:avLst/>
          </a:prstGeom>
          <a:noFill/>
          <a:ln/>
        </p:spPr>
        <p:txBody>
          <a:bodyPr wrap="square" lIns="25400" tIns="25400" rIns="25400" bIns="25400" rtlCol="0" anchor="t">
            <a:normAutofit/>
          </a:bodyPr>
          <a:lstStyle/>
          <a:p>
            <a:pPr algn="l" indent="0" marL="0">
              <a:lnSpc>
                <a:spcPct val="106667"/>
              </a:lnSpc>
              <a:buNone/>
            </a:pPr>
            <a:r>
              <a:rPr lang="en-US" sz="1200" dirty="0">
                <a:solidFill>
                  <a:srgbClr val="65635D"/>
                </a:solidFill>
                <a:latin typeface="JetBrains Mono" pitchFamily="34" charset="0"/>
                <a:ea typeface="JetBrains Mono" pitchFamily="34" charset="-122"/>
                <a:cs typeface="JetBrains Mono" pitchFamily="34" charset="-120"/>
              </a:rPr>
              <a:t>top-ranked only</a:t>
            </a:r>
            <a:endParaRPr lang="en-US" sz="1200" dirty="0"/>
          </a:p>
        </p:txBody>
      </p:sp>
      <p:sp>
        <p:nvSpPr>
          <p:cNvPr id="14" name="Text 11"/>
          <p:cNvSpPr/>
          <p:nvPr/>
        </p:nvSpPr>
        <p:spPr>
          <a:xfrm>
            <a:off x="4956810" y="6991350"/>
            <a:ext cx="1781175" cy="247650"/>
          </a:xfrm>
          <a:prstGeom prst="rect">
            <a:avLst/>
          </a:prstGeom>
          <a:noFill/>
          <a:ln/>
        </p:spPr>
        <p:txBody>
          <a:bodyPr wrap="square" lIns="25400" tIns="25400" rIns="25400" bIns="25400" rtlCol="0" anchor="t">
            <a:normAutofit/>
          </a:bodyPr>
          <a:lstStyle/>
          <a:p>
            <a:pPr algn="l" indent="0" marL="0">
              <a:buNone/>
            </a:pPr>
            <a:r>
              <a:rPr lang="en-US" sz="1350" dirty="0">
                <a:solidFill>
                  <a:srgbClr val="82807A"/>
                </a:solidFill>
                <a:latin typeface="Arial" pitchFamily="34" charset="0"/>
                <a:ea typeface="Arial" pitchFamily="34" charset="-122"/>
                <a:cs typeface="Arial" pitchFamily="34" charset="-120"/>
              </a:rPr>
              <a:t>↓ human assessment</a:t>
            </a:r>
            <a:endParaRPr lang="en-US" sz="1350" dirty="0"/>
          </a:p>
        </p:txBody>
      </p:sp>
      <p:sp>
        <p:nvSpPr>
          <p:cNvPr id="15" name="Shape 12"/>
          <p:cNvSpPr/>
          <p:nvPr/>
        </p:nvSpPr>
        <p:spPr>
          <a:xfrm>
            <a:off x="2729230" y="7296150"/>
            <a:ext cx="6074569" cy="476250"/>
          </a:xfrm>
          <a:prstGeom prst="roundRect">
            <a:avLst>
              <a:gd name="adj" fmla="val 8000"/>
            </a:avLst>
          </a:prstGeom>
          <a:solidFill>
            <a:srgbClr val="8F005B"/>
          </a:solidFill>
          <a:ln/>
        </p:spPr>
      </p:sp>
      <p:sp>
        <p:nvSpPr>
          <p:cNvPr id="16" name="Text 13"/>
          <p:cNvSpPr/>
          <p:nvPr/>
        </p:nvSpPr>
        <p:spPr>
          <a:xfrm>
            <a:off x="5225415" y="7448550"/>
            <a:ext cx="1158240" cy="209550"/>
          </a:xfrm>
          <a:prstGeom prst="rect">
            <a:avLst/>
          </a:prstGeom>
          <a:noFill/>
          <a:ln/>
        </p:spPr>
        <p:txBody>
          <a:bodyPr wrap="square" lIns="25400" tIns="25400" rIns="25400" bIns="25400" rtlCol="0" anchor="t">
            <a:normAutofit/>
          </a:bodyPr>
          <a:lstStyle/>
          <a:p>
            <a:pPr algn="l" indent="0" marL="0">
              <a:lnSpc>
                <a:spcPct val="81818"/>
              </a:lnSpc>
              <a:buNone/>
            </a:pPr>
            <a:r>
              <a:rPr lang="en-US" sz="1350" b="1" dirty="0">
                <a:solidFill>
                  <a:srgbClr val="FFFFFF"/>
                </a:solidFill>
                <a:latin typeface="Inter" pitchFamily="34" charset="0"/>
                <a:ea typeface="Inter" pitchFamily="34" charset="-122"/>
                <a:cs typeface="Inter" pitchFamily="34" charset="-120"/>
              </a:rPr>
              <a:t>Judged qrels</a:t>
            </a:r>
            <a:endParaRPr lang="en-US" sz="1350" dirty="0"/>
          </a:p>
        </p:txBody>
      </p:sp>
      <p:sp>
        <p:nvSpPr>
          <p:cNvPr id="17" name="Shape 14"/>
          <p:cNvSpPr/>
          <p:nvPr/>
        </p:nvSpPr>
        <p:spPr>
          <a:xfrm>
            <a:off x="10771029" y="4979194"/>
            <a:ext cx="9525" cy="1718310"/>
          </a:xfrm>
          <a:prstGeom prst="rect">
            <a:avLst/>
          </a:prstGeom>
          <a:solidFill>
            <a:srgbClr val="D8D7D5"/>
          </a:solidFill>
          <a:ln/>
        </p:spPr>
      </p:sp>
      <p:sp>
        <p:nvSpPr>
          <p:cNvPr id="18" name="Text 15"/>
          <p:cNvSpPr/>
          <p:nvPr/>
        </p:nvSpPr>
        <p:spPr>
          <a:xfrm>
            <a:off x="13137403" y="4979194"/>
            <a:ext cx="2031587" cy="1085850"/>
          </a:xfrm>
          <a:prstGeom prst="rect">
            <a:avLst/>
          </a:prstGeom>
          <a:noFill/>
          <a:ln/>
        </p:spPr>
        <p:txBody>
          <a:bodyPr wrap="square" lIns="25400" tIns="25400" rIns="25400" bIns="25400" rtlCol="0" anchor="t">
            <a:normAutofit/>
          </a:bodyPr>
          <a:lstStyle/>
          <a:p>
            <a:pPr algn="ctr" indent="0" marL="0">
              <a:lnSpc>
                <a:spcPct val="83333"/>
              </a:lnSpc>
              <a:buNone/>
            </a:pPr>
            <a:r>
              <a:rPr lang="en-US" sz="8250" dirty="0">
                <a:solidFill>
                  <a:srgbClr val="8F005B"/>
                </a:solidFill>
                <a:latin typeface="Newsreader" pitchFamily="34" charset="0"/>
                <a:ea typeface="Newsreader" pitchFamily="34" charset="-122"/>
                <a:cs typeface="Newsreader" pitchFamily="34" charset="-120"/>
              </a:rPr>
              <a:t>$$$</a:t>
            </a:r>
            <a:endParaRPr lang="en-US" sz="8250" dirty="0"/>
          </a:p>
        </p:txBody>
      </p:sp>
      <p:sp>
        <p:nvSpPr>
          <p:cNvPr id="19" name="Text 16"/>
          <p:cNvSpPr/>
          <p:nvPr/>
        </p:nvSpPr>
        <p:spPr>
          <a:xfrm>
            <a:off x="13191648" y="6217444"/>
            <a:ext cx="1923098" cy="518160"/>
          </a:xfrm>
          <a:prstGeom prst="rect">
            <a:avLst/>
          </a:prstGeom>
          <a:noFill/>
          <a:ln/>
        </p:spPr>
        <p:txBody>
          <a:bodyPr wrap="square" lIns="25400" tIns="25400" rIns="25400" bIns="25400" rtlCol="0" anchor="t">
            <a:normAutofit/>
          </a:bodyPr>
          <a:lstStyle/>
          <a:p>
            <a:pPr algn="ctr" indent="0" marL="0">
              <a:lnSpc>
                <a:spcPct val="105000"/>
              </a:lnSpc>
              <a:buNone/>
            </a:pPr>
            <a:r>
              <a:rPr lang="en-US" sz="1350" dirty="0">
                <a:solidFill>
                  <a:srgbClr val="4A4842"/>
                </a:solidFill>
                <a:latin typeface="JetBrains Mono" pitchFamily="34" charset="0"/>
                <a:ea typeface="JetBrains Mono" pitchFamily="34" charset="-122"/>
                <a:cs typeface="JetBrains Mono" pitchFamily="34" charset="-120"/>
              </a:rPr>
              <a:t>cost &amp; time to annotate</a:t>
            </a:r>
            <a:endParaRPr lang="en-US" sz="13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17160240" y="9540240"/>
            <a:ext cx="441960" cy="251460"/>
          </a:xfrm>
          <a:prstGeom prst="rect">
            <a:avLst/>
          </a:prstGeom>
          <a:noFill/>
          <a:ln/>
        </p:spPr>
        <p:txBody>
          <a:bodyPr wrap="square" lIns="25400" tIns="25400" rIns="25400" bIns="25400" rtlCol="0" anchor="t">
            <a:normAutofit/>
          </a:bodyPr>
          <a:lstStyle/>
          <a:p>
            <a:pPr algn="l" indent="0" marL="0">
              <a:lnSpc>
                <a:spcPct val="106667"/>
              </a:lnSpc>
              <a:buNone/>
            </a:pPr>
            <a:r>
              <a:rPr lang="en-US" sz="1200" dirty="0">
                <a:solidFill>
                  <a:srgbClr val="82807A"/>
                </a:solidFill>
                <a:latin typeface="JetBrains Mono" pitchFamily="34" charset="0"/>
                <a:ea typeface="JetBrains Mono" pitchFamily="34" charset="-122"/>
                <a:cs typeface="JetBrains Mono" pitchFamily="34" charset="-120"/>
              </a:rPr>
              <a:t>4/20</a:t>
            </a:r>
            <a:endParaRPr lang="en-US" sz="1200" dirty="0"/>
          </a:p>
        </p:txBody>
      </p:sp>
      <p:pic>
        <p:nvPicPr>
          <p:cNvPr id="3" name="Image 0" descr="preencoded.png">    </p:cNvPr>
          <p:cNvPicPr>
            <a:picLocks noChangeAspect="1"/>
          </p:cNvPicPr>
          <p:nvPr/>
        </p:nvPicPr>
        <p:blipFill>
          <a:blip r:embed="rId1"/>
          <a:srcRect l="0" r="0" t="0" b="0"/>
          <a:stretch/>
        </p:blipFill>
        <p:spPr>
          <a:xfrm>
            <a:off x="762000" y="9448800"/>
            <a:ext cx="1905000" cy="419100"/>
          </a:xfrm>
          <a:prstGeom prst="rect">
            <a:avLst/>
          </a:prstGeom>
        </p:spPr>
      </p:pic>
      <p:sp>
        <p:nvSpPr>
          <p:cNvPr id="4" name="Text 1"/>
          <p:cNvSpPr/>
          <p:nvPr/>
        </p:nvSpPr>
        <p:spPr>
          <a:xfrm>
            <a:off x="1524000" y="1143000"/>
            <a:ext cx="16764000" cy="180975"/>
          </a:xfrm>
          <a:prstGeom prst="rect">
            <a:avLst/>
          </a:prstGeom>
          <a:noFill/>
          <a:ln/>
        </p:spPr>
        <p:txBody>
          <a:bodyPr wrap="square" lIns="25400" tIns="25400" rIns="25400" bIns="25400" rtlCol="0" anchor="t">
            <a:normAutofit/>
          </a:bodyPr>
          <a:lstStyle/>
          <a:p>
            <a:pPr algn="l" indent="0" marL="0">
              <a:lnSpc>
                <a:spcPct val="78947"/>
              </a:lnSpc>
              <a:buNone/>
            </a:pPr>
            <a:r>
              <a:rPr lang="en-US" sz="1125" b="1" spc="135" kern="0" dirty="0">
                <a:solidFill>
                  <a:srgbClr val="8F005B"/>
                </a:solidFill>
                <a:latin typeface="Inter" pitchFamily="34" charset="0"/>
                <a:ea typeface="Inter" pitchFamily="34" charset="-122"/>
                <a:cs typeface="Inter" pitchFamily="34" charset="-120"/>
              </a:rPr>
              <a:t>MOTIVATION</a:t>
            </a:r>
            <a:endParaRPr lang="en-US" sz="1125" dirty="0"/>
          </a:p>
        </p:txBody>
      </p:sp>
      <p:sp>
        <p:nvSpPr>
          <p:cNvPr id="5" name="Text 2"/>
          <p:cNvSpPr/>
          <p:nvPr/>
        </p:nvSpPr>
        <p:spPr>
          <a:xfrm>
            <a:off x="1524000" y="1495425"/>
            <a:ext cx="16764000" cy="541972"/>
          </a:xfrm>
          <a:prstGeom prst="rect">
            <a:avLst/>
          </a:prstGeom>
          <a:noFill/>
          <a:ln/>
        </p:spPr>
        <p:txBody>
          <a:bodyPr wrap="square" lIns="25400" tIns="25400" rIns="25400" bIns="25400" rtlCol="0" anchor="t">
            <a:normAutofit/>
          </a:bodyPr>
          <a:lstStyle/>
          <a:p>
            <a:pPr algn="l" indent="0" marL="0">
              <a:lnSpc>
                <a:spcPct val="95833"/>
              </a:lnSpc>
              <a:buNone/>
            </a:pPr>
            <a:r>
              <a:rPr lang="en-US" sz="3450" spc="-34" kern="0" dirty="0">
                <a:solidFill>
                  <a:srgbClr val="181611"/>
                </a:solidFill>
                <a:latin typeface="Newsreader" pitchFamily="34" charset="0"/>
                <a:ea typeface="Newsreader" pitchFamily="34" charset="-122"/>
                <a:cs typeface="Newsreader" pitchFamily="34" charset="-120"/>
              </a:rPr>
              <a:t>LLMs as relevance assessors</a:t>
            </a:r>
            <a:endParaRPr lang="en-US" sz="3450" dirty="0"/>
          </a:p>
        </p:txBody>
      </p:sp>
      <p:sp>
        <p:nvSpPr>
          <p:cNvPr id="6" name="Text 3"/>
          <p:cNvSpPr/>
          <p:nvPr/>
        </p:nvSpPr>
        <p:spPr>
          <a:xfrm>
            <a:off x="1524000" y="2227897"/>
            <a:ext cx="14668500" cy="352425"/>
          </a:xfrm>
          <a:prstGeom prst="rect">
            <a:avLst/>
          </a:prstGeom>
          <a:noFill/>
          <a:ln/>
        </p:spPr>
        <p:txBody>
          <a:bodyPr wrap="square" lIns="25400" tIns="25400" rIns="25400" bIns="25400" rtlCol="0" anchor="t">
            <a:normAutofit/>
          </a:bodyPr>
          <a:lstStyle/>
          <a:p>
            <a:pPr algn="l" indent="0" marL="0">
              <a:lnSpc>
                <a:spcPct val="122222"/>
              </a:lnSpc>
              <a:buNone/>
            </a:pPr>
            <a:r>
              <a:rPr lang="en-US" sz="1650" dirty="0">
                <a:solidFill>
                  <a:srgbClr val="35332D"/>
                </a:solidFill>
                <a:latin typeface="Inter" pitchFamily="34" charset="0"/>
                <a:ea typeface="Inter" pitchFamily="34" charset="-122"/>
                <a:cs typeface="Inter" pitchFamily="34" charset="-120"/>
              </a:rPr>
              <a:t>Given the cost of human qrels, LLMs have been explored as a way to generate relevance judgements</a:t>
            </a:r>
            <a:endParaRPr lang="en-US" sz="1650" dirty="0"/>
          </a:p>
        </p:txBody>
      </p:sp>
      <p:sp>
        <p:nvSpPr>
          <p:cNvPr id="7" name="Shape 4"/>
          <p:cNvSpPr/>
          <p:nvPr/>
        </p:nvSpPr>
        <p:spPr>
          <a:xfrm>
            <a:off x="1524000" y="2885122"/>
            <a:ext cx="7410450" cy="1443038"/>
          </a:xfrm>
          <a:prstGeom prst="roundRect">
            <a:avLst>
              <a:gd name="adj" fmla="val 2640"/>
            </a:avLst>
          </a:prstGeom>
          <a:solidFill>
            <a:srgbClr val="F6F5F3"/>
          </a:solidFill>
          <a:ln/>
        </p:spPr>
      </p:sp>
      <p:sp>
        <p:nvSpPr>
          <p:cNvPr id="8" name="Text 5"/>
          <p:cNvSpPr/>
          <p:nvPr/>
        </p:nvSpPr>
        <p:spPr>
          <a:xfrm>
            <a:off x="1943100" y="3266122"/>
            <a:ext cx="7229475" cy="266700"/>
          </a:xfrm>
          <a:prstGeom prst="rect">
            <a:avLst/>
          </a:prstGeom>
          <a:noFill/>
          <a:ln/>
        </p:spPr>
        <p:txBody>
          <a:bodyPr wrap="square" lIns="25400" tIns="25400" rIns="25400" bIns="25400" rtlCol="0" anchor="t">
            <a:normAutofit/>
          </a:bodyPr>
          <a:lstStyle/>
          <a:p>
            <a:pPr algn="l" indent="0" marL="0">
              <a:lnSpc>
                <a:spcPct val="82759"/>
              </a:lnSpc>
              <a:buNone/>
            </a:pPr>
            <a:r>
              <a:rPr lang="en-US" sz="1800" b="1" dirty="0">
                <a:solidFill>
                  <a:srgbClr val="181611"/>
                </a:solidFill>
                <a:latin typeface="Inter" pitchFamily="34" charset="0"/>
                <a:ea typeface="Inter" pitchFamily="34" charset="-122"/>
                <a:cs typeface="Inter" pitchFamily="34" charset="-120"/>
              </a:rPr>
              <a:t>Zero-shot</a:t>
            </a:r>
            <a:endParaRPr lang="en-US" sz="1800" dirty="0"/>
          </a:p>
        </p:txBody>
      </p:sp>
      <p:sp>
        <p:nvSpPr>
          <p:cNvPr id="9" name="Text 6"/>
          <p:cNvSpPr/>
          <p:nvPr/>
        </p:nvSpPr>
        <p:spPr>
          <a:xfrm>
            <a:off x="1943100" y="3647122"/>
            <a:ext cx="7229475" cy="338138"/>
          </a:xfrm>
          <a:prstGeom prst="rect">
            <a:avLst/>
          </a:prstGeom>
          <a:noFill/>
          <a:ln/>
        </p:spPr>
        <p:txBody>
          <a:bodyPr wrap="square" lIns="25400" tIns="25400" rIns="25400" bIns="25400" rtlCol="0" anchor="t">
            <a:normAutofit/>
          </a:bodyPr>
          <a:lstStyle/>
          <a:p>
            <a:pPr algn="l" indent="0" marL="0">
              <a:lnSpc>
                <a:spcPct val="126000"/>
              </a:lnSpc>
              <a:buNone/>
            </a:pPr>
            <a:r>
              <a:rPr lang="en-US" sz="1575" dirty="0">
                <a:solidFill>
                  <a:srgbClr val="35332D"/>
                </a:solidFill>
                <a:latin typeface="Inter" pitchFamily="34" charset="0"/>
                <a:ea typeface="Inter" pitchFamily="34" charset="-122"/>
                <a:cs typeface="Inter" pitchFamily="34" charset="-120"/>
              </a:rPr>
              <a:t>Task description only, no examples given to the model</a:t>
            </a:r>
            <a:endParaRPr lang="en-US" sz="1575" dirty="0"/>
          </a:p>
        </p:txBody>
      </p:sp>
      <p:sp>
        <p:nvSpPr>
          <p:cNvPr id="10" name="Shape 7"/>
          <p:cNvSpPr/>
          <p:nvPr/>
        </p:nvSpPr>
        <p:spPr>
          <a:xfrm>
            <a:off x="9353550" y="2885122"/>
            <a:ext cx="7410450" cy="1443038"/>
          </a:xfrm>
          <a:prstGeom prst="roundRect">
            <a:avLst>
              <a:gd name="adj" fmla="val 2640"/>
            </a:avLst>
          </a:prstGeom>
          <a:solidFill>
            <a:srgbClr val="F6F5F3"/>
          </a:solidFill>
          <a:ln/>
        </p:spPr>
      </p:sp>
      <p:sp>
        <p:nvSpPr>
          <p:cNvPr id="11" name="Text 8"/>
          <p:cNvSpPr/>
          <p:nvPr/>
        </p:nvSpPr>
        <p:spPr>
          <a:xfrm>
            <a:off x="9772650" y="3266122"/>
            <a:ext cx="7229475" cy="266700"/>
          </a:xfrm>
          <a:prstGeom prst="rect">
            <a:avLst/>
          </a:prstGeom>
          <a:noFill/>
          <a:ln/>
        </p:spPr>
        <p:txBody>
          <a:bodyPr wrap="square" lIns="25400" tIns="25400" rIns="25400" bIns="25400" rtlCol="0" anchor="t">
            <a:normAutofit/>
          </a:bodyPr>
          <a:lstStyle/>
          <a:p>
            <a:pPr algn="l" indent="0" marL="0">
              <a:lnSpc>
                <a:spcPct val="82759"/>
              </a:lnSpc>
              <a:buNone/>
            </a:pPr>
            <a:r>
              <a:rPr lang="en-US" sz="1800" b="1" dirty="0">
                <a:solidFill>
                  <a:srgbClr val="181611"/>
                </a:solidFill>
                <a:latin typeface="Inter" pitchFamily="34" charset="0"/>
                <a:ea typeface="Inter" pitchFamily="34" charset="-122"/>
                <a:cs typeface="Inter" pitchFamily="34" charset="-120"/>
              </a:rPr>
              <a:t>In-Context Learning</a:t>
            </a:r>
            <a:endParaRPr lang="en-US" sz="1800" dirty="0"/>
          </a:p>
        </p:txBody>
      </p:sp>
      <p:sp>
        <p:nvSpPr>
          <p:cNvPr id="12" name="Text 9"/>
          <p:cNvSpPr/>
          <p:nvPr/>
        </p:nvSpPr>
        <p:spPr>
          <a:xfrm>
            <a:off x="9772650" y="3647122"/>
            <a:ext cx="7229475" cy="338138"/>
          </a:xfrm>
          <a:prstGeom prst="rect">
            <a:avLst/>
          </a:prstGeom>
          <a:noFill/>
          <a:ln/>
        </p:spPr>
        <p:txBody>
          <a:bodyPr wrap="square" lIns="25400" tIns="25400" rIns="25400" bIns="25400" rtlCol="0" anchor="t">
            <a:normAutofit/>
          </a:bodyPr>
          <a:lstStyle/>
          <a:p>
            <a:pPr algn="l" indent="0" marL="0">
              <a:lnSpc>
                <a:spcPct val="126000"/>
              </a:lnSpc>
              <a:buNone/>
            </a:pPr>
            <a:r>
              <a:rPr lang="en-US" sz="1575" dirty="0">
                <a:solidFill>
                  <a:srgbClr val="35332D"/>
                </a:solidFill>
                <a:latin typeface="Inter" pitchFamily="34" charset="0"/>
                <a:ea typeface="Inter" pitchFamily="34" charset="-122"/>
                <a:cs typeface="Inter" pitchFamily="34" charset="-120"/>
              </a:rPr>
              <a:t>A handful of labelled query–document examples guide the judgement</a:t>
            </a:r>
            <a:endParaRPr lang="en-US" sz="1575" dirty="0"/>
          </a:p>
        </p:txBody>
      </p:sp>
      <p:sp>
        <p:nvSpPr>
          <p:cNvPr id="13" name="Shape 10"/>
          <p:cNvSpPr/>
          <p:nvPr/>
        </p:nvSpPr>
        <p:spPr>
          <a:xfrm>
            <a:off x="1524000" y="4709160"/>
            <a:ext cx="28575" cy="4434840"/>
          </a:xfrm>
          <a:prstGeom prst="rect">
            <a:avLst/>
          </a:prstGeom>
          <a:solidFill>
            <a:srgbClr val="8F005B"/>
          </a:solidFill>
          <a:ln/>
        </p:spPr>
      </p:sp>
      <p:sp>
        <p:nvSpPr>
          <p:cNvPr id="14" name="Text 11"/>
          <p:cNvSpPr/>
          <p:nvPr/>
        </p:nvSpPr>
        <p:spPr>
          <a:xfrm>
            <a:off x="1781175" y="6323171"/>
            <a:ext cx="5081587" cy="335280"/>
          </a:xfrm>
          <a:prstGeom prst="rect">
            <a:avLst/>
          </a:prstGeom>
          <a:noFill/>
          <a:ln/>
        </p:spPr>
        <p:txBody>
          <a:bodyPr wrap="square" lIns="25400" tIns="25400" rIns="25400" bIns="25400" rtlCol="0" anchor="t">
            <a:normAutofit/>
          </a:bodyPr>
          <a:lstStyle/>
          <a:p>
            <a:pPr algn="l" indent="0" marL="0">
              <a:lnSpc>
                <a:spcPct val="100645"/>
              </a:lnSpc>
              <a:buNone/>
            </a:pPr>
            <a:r>
              <a:rPr lang="en-US" sz="1950" b="1" dirty="0">
                <a:solidFill>
                  <a:srgbClr val="181611"/>
                </a:solidFill>
                <a:latin typeface="Inter" pitchFamily="34" charset="0"/>
                <a:ea typeface="Inter" pitchFamily="34" charset="-122"/>
                <a:cs typeface="Inter" pitchFamily="34" charset="-120"/>
              </a:rPr>
              <a:t>Doesn't generalize</a:t>
            </a:r>
            <a:endParaRPr lang="en-US" sz="1950" dirty="0"/>
          </a:p>
        </p:txBody>
      </p:sp>
      <p:sp>
        <p:nvSpPr>
          <p:cNvPr id="15" name="Text 12"/>
          <p:cNvSpPr/>
          <p:nvPr/>
        </p:nvSpPr>
        <p:spPr>
          <a:xfrm>
            <a:off x="1781175" y="6715601"/>
            <a:ext cx="4758214" cy="852488"/>
          </a:xfrm>
          <a:prstGeom prst="rect">
            <a:avLst/>
          </a:prstGeom>
          <a:noFill/>
          <a:ln/>
        </p:spPr>
        <p:txBody>
          <a:bodyPr wrap="square" lIns="25400" tIns="25400" rIns="25400" bIns="25400" rtlCol="0" anchor="t">
            <a:normAutofit/>
          </a:bodyPr>
          <a:lstStyle/>
          <a:p>
            <a:pPr algn="l" indent="0" marL="0">
              <a:lnSpc>
                <a:spcPct val="123913"/>
              </a:lnSpc>
              <a:buNone/>
            </a:pPr>
            <a:r>
              <a:rPr lang="en-US" sz="1425" dirty="0">
                <a:solidFill>
                  <a:srgbClr val="35332D"/>
                </a:solidFill>
                <a:latin typeface="Inter" pitchFamily="34" charset="0"/>
                <a:ea typeface="Inter" pitchFamily="34" charset="-122"/>
                <a:cs typeface="Inter" pitchFamily="34" charset="-120"/>
              </a:rPr>
              <a:t>Each example is judged in isolation, with no shared notion of relevance carried over to unseen documents</a:t>
            </a:r>
            <a:endParaRPr lang="en-US" sz="1425" dirty="0"/>
          </a:p>
        </p:txBody>
      </p:sp>
      <p:sp>
        <p:nvSpPr>
          <p:cNvPr id="16" name="Shape 13"/>
          <p:cNvSpPr/>
          <p:nvPr/>
        </p:nvSpPr>
        <p:spPr>
          <a:xfrm>
            <a:off x="6705600" y="4709160"/>
            <a:ext cx="28575" cy="4434840"/>
          </a:xfrm>
          <a:prstGeom prst="rect">
            <a:avLst/>
          </a:prstGeom>
          <a:solidFill>
            <a:srgbClr val="8F005B"/>
          </a:solidFill>
          <a:ln/>
        </p:spPr>
      </p:sp>
      <p:sp>
        <p:nvSpPr>
          <p:cNvPr id="17" name="Text 14"/>
          <p:cNvSpPr/>
          <p:nvPr/>
        </p:nvSpPr>
        <p:spPr>
          <a:xfrm>
            <a:off x="6962775" y="6594634"/>
            <a:ext cx="5081587" cy="335280"/>
          </a:xfrm>
          <a:prstGeom prst="rect">
            <a:avLst/>
          </a:prstGeom>
          <a:noFill/>
          <a:ln/>
        </p:spPr>
        <p:txBody>
          <a:bodyPr wrap="square" lIns="25400" tIns="25400" rIns="25400" bIns="25400" rtlCol="0" anchor="t">
            <a:normAutofit/>
          </a:bodyPr>
          <a:lstStyle/>
          <a:p>
            <a:pPr algn="l" indent="0" marL="0">
              <a:lnSpc>
                <a:spcPct val="100645"/>
              </a:lnSpc>
              <a:buNone/>
            </a:pPr>
            <a:r>
              <a:rPr lang="en-US" sz="1950" b="1" dirty="0">
                <a:solidFill>
                  <a:srgbClr val="181611"/>
                </a:solidFill>
                <a:latin typeface="Inter" pitchFamily="34" charset="0"/>
                <a:ea typeface="Inter" pitchFamily="34" charset="-122"/>
                <a:cs typeface="Inter" pitchFamily="34" charset="-120"/>
              </a:rPr>
              <a:t>Fragile</a:t>
            </a:r>
            <a:endParaRPr lang="en-US" sz="1950" dirty="0"/>
          </a:p>
        </p:txBody>
      </p:sp>
      <p:sp>
        <p:nvSpPr>
          <p:cNvPr id="18" name="Text 15"/>
          <p:cNvSpPr/>
          <p:nvPr/>
        </p:nvSpPr>
        <p:spPr>
          <a:xfrm>
            <a:off x="6962775" y="6987064"/>
            <a:ext cx="5081587" cy="309563"/>
          </a:xfrm>
          <a:prstGeom prst="rect">
            <a:avLst/>
          </a:prstGeom>
          <a:noFill/>
          <a:ln/>
        </p:spPr>
        <p:txBody>
          <a:bodyPr wrap="square" lIns="25400" tIns="25400" rIns="25400" bIns="25400" rtlCol="0" anchor="t">
            <a:normAutofit/>
          </a:bodyPr>
          <a:lstStyle/>
          <a:p>
            <a:pPr algn="l" indent="0" marL="0">
              <a:lnSpc>
                <a:spcPct val="123913"/>
              </a:lnSpc>
              <a:buNone/>
            </a:pPr>
            <a:r>
              <a:rPr lang="en-US" sz="1425" dirty="0">
                <a:solidFill>
                  <a:srgbClr val="35332D"/>
                </a:solidFill>
                <a:latin typeface="Inter" pitchFamily="34" charset="0"/>
                <a:ea typeface="Inter" pitchFamily="34" charset="-122"/>
                <a:cs typeface="Inter" pitchFamily="34" charset="-120"/>
              </a:rPr>
              <a:t>Sensitive to example choice and order in the prompt</a:t>
            </a:r>
            <a:endParaRPr lang="en-US" sz="1425" dirty="0"/>
          </a:p>
        </p:txBody>
      </p:sp>
      <p:sp>
        <p:nvSpPr>
          <p:cNvPr id="19" name="Shape 16"/>
          <p:cNvSpPr/>
          <p:nvPr/>
        </p:nvSpPr>
        <p:spPr>
          <a:xfrm>
            <a:off x="11887200" y="4709160"/>
            <a:ext cx="28575" cy="4434840"/>
          </a:xfrm>
          <a:prstGeom prst="rect">
            <a:avLst/>
          </a:prstGeom>
          <a:solidFill>
            <a:srgbClr val="8F005B"/>
          </a:solidFill>
          <a:ln/>
        </p:spPr>
      </p:sp>
      <p:sp>
        <p:nvSpPr>
          <p:cNvPr id="20" name="Text 17"/>
          <p:cNvSpPr/>
          <p:nvPr/>
        </p:nvSpPr>
        <p:spPr>
          <a:xfrm>
            <a:off x="12144375" y="6458902"/>
            <a:ext cx="5081587" cy="335280"/>
          </a:xfrm>
          <a:prstGeom prst="rect">
            <a:avLst/>
          </a:prstGeom>
          <a:noFill/>
          <a:ln/>
        </p:spPr>
        <p:txBody>
          <a:bodyPr wrap="square" lIns="25400" tIns="25400" rIns="25400" bIns="25400" rtlCol="0" anchor="t">
            <a:normAutofit/>
          </a:bodyPr>
          <a:lstStyle/>
          <a:p>
            <a:pPr algn="l" indent="0" marL="0">
              <a:lnSpc>
                <a:spcPct val="100645"/>
              </a:lnSpc>
              <a:buNone/>
            </a:pPr>
            <a:r>
              <a:rPr lang="en-US" sz="1950" b="1" dirty="0">
                <a:solidFill>
                  <a:srgbClr val="181611"/>
                </a:solidFill>
                <a:latin typeface="Inter" pitchFamily="34" charset="0"/>
                <a:ea typeface="Inter" pitchFamily="34" charset="-122"/>
                <a:cs typeface="Inter" pitchFamily="34" charset="-120"/>
              </a:rPr>
              <a:t>Doesn't scale</a:t>
            </a:r>
            <a:endParaRPr lang="en-US" sz="1950" dirty="0"/>
          </a:p>
        </p:txBody>
      </p:sp>
      <p:sp>
        <p:nvSpPr>
          <p:cNvPr id="21" name="Text 18"/>
          <p:cNvSpPr/>
          <p:nvPr/>
        </p:nvSpPr>
        <p:spPr>
          <a:xfrm>
            <a:off x="12144375" y="6851332"/>
            <a:ext cx="4758214" cy="581025"/>
          </a:xfrm>
          <a:prstGeom prst="rect">
            <a:avLst/>
          </a:prstGeom>
          <a:noFill/>
          <a:ln/>
        </p:spPr>
        <p:txBody>
          <a:bodyPr wrap="square" lIns="25400" tIns="25400" rIns="25400" bIns="25400" rtlCol="0" anchor="t">
            <a:normAutofit/>
          </a:bodyPr>
          <a:lstStyle/>
          <a:p>
            <a:pPr algn="l" indent="0" marL="0">
              <a:lnSpc>
                <a:spcPct val="123913"/>
              </a:lnSpc>
              <a:buNone/>
            </a:pPr>
            <a:r>
              <a:rPr lang="en-US" sz="1425" dirty="0">
                <a:solidFill>
                  <a:srgbClr val="35332D"/>
                </a:solidFill>
                <a:latin typeface="Inter" pitchFamily="34" charset="0"/>
                <a:ea typeface="Inter" pitchFamily="34" charset="-122"/>
                <a:cs typeface="Inter" pitchFamily="34" charset="-120"/>
              </a:rPr>
              <a:t>More examples rarely help, and long documents can exhaust the context window</a:t>
            </a:r>
            <a:endParaRPr lang="en-US" sz="1425"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9F8F6"/>
        </a:solidFill>
      </p:bgPr>
    </p:bg>
    <p:spTree>
      <p:nvGrpSpPr>
        <p:cNvPr id="1" name=""/>
        <p:cNvGrpSpPr/>
        <p:nvPr/>
      </p:nvGrpSpPr>
      <p:grpSpPr>
        <a:xfrm>
          <a:off x="0" y="0"/>
          <a:ext cx="0" cy="0"/>
          <a:chOff x="0" y="0"/>
          <a:chExt cx="0" cy="0"/>
        </a:xfrm>
      </p:grpSpPr>
      <p:sp>
        <p:nvSpPr>
          <p:cNvPr id="2" name="Text 0"/>
          <p:cNvSpPr/>
          <p:nvPr/>
        </p:nvSpPr>
        <p:spPr>
          <a:xfrm>
            <a:off x="17160240" y="9540240"/>
            <a:ext cx="441960" cy="251460"/>
          </a:xfrm>
          <a:prstGeom prst="rect">
            <a:avLst/>
          </a:prstGeom>
          <a:noFill/>
          <a:ln/>
        </p:spPr>
        <p:txBody>
          <a:bodyPr wrap="square" lIns="25400" tIns="25400" rIns="25400" bIns="25400" rtlCol="0" anchor="t">
            <a:normAutofit/>
          </a:bodyPr>
          <a:lstStyle/>
          <a:p>
            <a:pPr algn="l" indent="0" marL="0">
              <a:lnSpc>
                <a:spcPct val="106667"/>
              </a:lnSpc>
              <a:buNone/>
            </a:pPr>
            <a:r>
              <a:rPr lang="en-US" sz="1200" dirty="0">
                <a:solidFill>
                  <a:srgbClr val="82807A"/>
                </a:solidFill>
                <a:latin typeface="JetBrains Mono" pitchFamily="34" charset="0"/>
                <a:ea typeface="JetBrains Mono" pitchFamily="34" charset="-122"/>
                <a:cs typeface="JetBrains Mono" pitchFamily="34" charset="-120"/>
              </a:rPr>
              <a:t>5/20</a:t>
            </a:r>
            <a:endParaRPr lang="en-US" sz="1200" dirty="0"/>
          </a:p>
        </p:txBody>
      </p:sp>
      <p:pic>
        <p:nvPicPr>
          <p:cNvPr id="3" name="Image 0" descr="preencoded.png">    </p:cNvPr>
          <p:cNvPicPr>
            <a:picLocks noChangeAspect="1"/>
          </p:cNvPicPr>
          <p:nvPr/>
        </p:nvPicPr>
        <p:blipFill>
          <a:blip r:embed="rId1"/>
          <a:srcRect l="0" r="0" t="0" b="0"/>
          <a:stretch/>
        </p:blipFill>
        <p:spPr>
          <a:xfrm>
            <a:off x="762000" y="9448800"/>
            <a:ext cx="1905000" cy="419100"/>
          </a:xfrm>
          <a:prstGeom prst="rect">
            <a:avLst/>
          </a:prstGeom>
        </p:spPr>
      </p:pic>
      <p:sp>
        <p:nvSpPr>
          <p:cNvPr id="4" name="Shape 1"/>
          <p:cNvSpPr/>
          <p:nvPr/>
        </p:nvSpPr>
        <p:spPr>
          <a:xfrm>
            <a:off x="1524000" y="4545330"/>
            <a:ext cx="609600" cy="38100"/>
          </a:xfrm>
          <a:prstGeom prst="rect">
            <a:avLst/>
          </a:prstGeom>
          <a:solidFill>
            <a:srgbClr val="8F005B"/>
          </a:solidFill>
          <a:ln/>
        </p:spPr>
      </p:sp>
      <p:sp>
        <p:nvSpPr>
          <p:cNvPr id="5" name="Text 2"/>
          <p:cNvSpPr/>
          <p:nvPr/>
        </p:nvSpPr>
        <p:spPr>
          <a:xfrm>
            <a:off x="1524000" y="4888230"/>
            <a:ext cx="16764000" cy="891540"/>
          </a:xfrm>
          <a:prstGeom prst="rect">
            <a:avLst/>
          </a:prstGeom>
          <a:noFill/>
          <a:ln/>
        </p:spPr>
        <p:txBody>
          <a:bodyPr wrap="square" lIns="25400" tIns="25400" rIns="25400" bIns="25400" rtlCol="0" anchor="t">
            <a:normAutofit/>
          </a:bodyPr>
          <a:lstStyle/>
          <a:p>
            <a:pPr algn="l" indent="0" marL="0">
              <a:lnSpc>
                <a:spcPct val="93333"/>
              </a:lnSpc>
              <a:buNone/>
            </a:pPr>
            <a:r>
              <a:rPr lang="en-US" sz="6000" spc="-60" kern="0" dirty="0">
                <a:solidFill>
                  <a:srgbClr val="181611"/>
                </a:solidFill>
                <a:latin typeface="Newsreader" pitchFamily="34" charset="0"/>
                <a:ea typeface="Newsreader" pitchFamily="34" charset="-122"/>
                <a:cs typeface="Newsreader" pitchFamily="34" charset="-120"/>
              </a:rPr>
              <a:t>Our Work</a:t>
            </a:r>
            <a:endParaRPr lang="en-US" sz="6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17160240" y="9540240"/>
            <a:ext cx="441960" cy="251460"/>
          </a:xfrm>
          <a:prstGeom prst="rect">
            <a:avLst/>
          </a:prstGeom>
          <a:noFill/>
          <a:ln/>
        </p:spPr>
        <p:txBody>
          <a:bodyPr wrap="square" lIns="25400" tIns="25400" rIns="25400" bIns="25400" rtlCol="0" anchor="t">
            <a:normAutofit/>
          </a:bodyPr>
          <a:lstStyle/>
          <a:p>
            <a:pPr algn="l" indent="0" marL="0">
              <a:lnSpc>
                <a:spcPct val="106667"/>
              </a:lnSpc>
              <a:buNone/>
            </a:pPr>
            <a:r>
              <a:rPr lang="en-US" sz="1200" dirty="0">
                <a:solidFill>
                  <a:srgbClr val="82807A"/>
                </a:solidFill>
                <a:latin typeface="JetBrains Mono" pitchFamily="34" charset="0"/>
                <a:ea typeface="JetBrains Mono" pitchFamily="34" charset="-122"/>
                <a:cs typeface="JetBrains Mono" pitchFamily="34" charset="-120"/>
              </a:rPr>
              <a:t>6/20</a:t>
            </a:r>
            <a:endParaRPr lang="en-US" sz="1200" dirty="0"/>
          </a:p>
        </p:txBody>
      </p:sp>
      <p:pic>
        <p:nvPicPr>
          <p:cNvPr id="3" name="Image 0" descr="preencoded.png">    </p:cNvPr>
          <p:cNvPicPr>
            <a:picLocks noChangeAspect="1"/>
          </p:cNvPicPr>
          <p:nvPr/>
        </p:nvPicPr>
        <p:blipFill>
          <a:blip r:embed="rId1"/>
          <a:srcRect l="0" r="0" t="0" b="0"/>
          <a:stretch/>
        </p:blipFill>
        <p:spPr>
          <a:xfrm>
            <a:off x="762000" y="9448800"/>
            <a:ext cx="1905000" cy="419100"/>
          </a:xfrm>
          <a:prstGeom prst="rect">
            <a:avLst/>
          </a:prstGeom>
        </p:spPr>
      </p:pic>
      <p:sp>
        <p:nvSpPr>
          <p:cNvPr id="4" name="Text 1"/>
          <p:cNvSpPr/>
          <p:nvPr/>
        </p:nvSpPr>
        <p:spPr>
          <a:xfrm>
            <a:off x="1524000" y="1143000"/>
            <a:ext cx="16764000" cy="180975"/>
          </a:xfrm>
          <a:prstGeom prst="rect">
            <a:avLst/>
          </a:prstGeom>
          <a:noFill/>
          <a:ln/>
        </p:spPr>
        <p:txBody>
          <a:bodyPr wrap="square" lIns="25400" tIns="25400" rIns="25400" bIns="25400" rtlCol="0" anchor="t">
            <a:normAutofit/>
          </a:bodyPr>
          <a:lstStyle/>
          <a:p>
            <a:pPr algn="l" indent="0" marL="0">
              <a:lnSpc>
                <a:spcPct val="78947"/>
              </a:lnSpc>
              <a:buNone/>
            </a:pPr>
            <a:r>
              <a:rPr lang="en-US" sz="1125" b="1" spc="135" kern="0" dirty="0">
                <a:solidFill>
                  <a:srgbClr val="8F005B"/>
                </a:solidFill>
                <a:latin typeface="Inter" pitchFamily="34" charset="0"/>
                <a:ea typeface="Inter" pitchFamily="34" charset="-122"/>
                <a:cs typeface="Inter" pitchFamily="34" charset="-120"/>
              </a:rPr>
              <a:t>THIS WORK</a:t>
            </a:r>
            <a:endParaRPr lang="en-US" sz="1125" dirty="0"/>
          </a:p>
        </p:txBody>
      </p:sp>
      <p:sp>
        <p:nvSpPr>
          <p:cNvPr id="5" name="Text 2"/>
          <p:cNvSpPr/>
          <p:nvPr/>
        </p:nvSpPr>
        <p:spPr>
          <a:xfrm>
            <a:off x="1524000" y="1495425"/>
            <a:ext cx="16764000" cy="541972"/>
          </a:xfrm>
          <a:prstGeom prst="rect">
            <a:avLst/>
          </a:prstGeom>
          <a:noFill/>
          <a:ln/>
        </p:spPr>
        <p:txBody>
          <a:bodyPr wrap="square" lIns="25400" tIns="25400" rIns="25400" bIns="25400" rtlCol="0" anchor="t">
            <a:normAutofit/>
          </a:bodyPr>
          <a:lstStyle/>
          <a:p>
            <a:pPr algn="l" indent="0" marL="0">
              <a:lnSpc>
                <a:spcPct val="95833"/>
              </a:lnSpc>
              <a:buNone/>
            </a:pPr>
            <a:r>
              <a:rPr lang="en-US" sz="3450" spc="-34" kern="0" dirty="0">
                <a:solidFill>
                  <a:srgbClr val="181611"/>
                </a:solidFill>
                <a:latin typeface="Newsreader" pitchFamily="34" charset="0"/>
                <a:ea typeface="Newsreader" pitchFamily="34" charset="-122"/>
                <a:cs typeface="Newsreader" pitchFamily="34" charset="-120"/>
              </a:rPr>
              <a:t>Two contributions</a:t>
            </a:r>
            <a:endParaRPr lang="en-US" sz="3450" dirty="0"/>
          </a:p>
        </p:txBody>
      </p:sp>
      <p:sp>
        <p:nvSpPr>
          <p:cNvPr id="6" name="Text 3"/>
          <p:cNvSpPr/>
          <p:nvPr/>
        </p:nvSpPr>
        <p:spPr>
          <a:xfrm>
            <a:off x="1524000" y="2170747"/>
            <a:ext cx="13620750" cy="338138"/>
          </a:xfrm>
          <a:prstGeom prst="rect">
            <a:avLst/>
          </a:prstGeom>
          <a:noFill/>
          <a:ln/>
        </p:spPr>
        <p:txBody>
          <a:bodyPr wrap="square" lIns="25400" tIns="25400" rIns="25400" bIns="25400" rtlCol="0" anchor="t">
            <a:normAutofit/>
          </a:bodyPr>
          <a:lstStyle/>
          <a:p>
            <a:pPr algn="l" indent="0" marL="0">
              <a:lnSpc>
                <a:spcPct val="126000"/>
              </a:lnSpc>
              <a:buNone/>
            </a:pPr>
            <a:r>
              <a:rPr lang="en-US" sz="1575" dirty="0">
                <a:solidFill>
                  <a:srgbClr val="65635D"/>
                </a:solidFill>
                <a:latin typeface="Inter" pitchFamily="34" charset="0"/>
                <a:ea typeface="Inter" pitchFamily="34" charset="-122"/>
                <a:cs typeface="Inter" pitchFamily="34" charset="-120"/>
              </a:rPr>
              <a:t>RCL is the core idea; hybrid pooling is how we make it work in a realistic setting that still relies on human judgements</a:t>
            </a:r>
            <a:endParaRPr lang="en-US" sz="1575" dirty="0"/>
          </a:p>
        </p:txBody>
      </p:sp>
      <p:sp>
        <p:nvSpPr>
          <p:cNvPr id="7" name="Shape 4"/>
          <p:cNvSpPr/>
          <p:nvPr/>
        </p:nvSpPr>
        <p:spPr>
          <a:xfrm>
            <a:off x="1524000" y="2889885"/>
            <a:ext cx="19050" cy="6254115"/>
          </a:xfrm>
          <a:prstGeom prst="rect">
            <a:avLst/>
          </a:prstGeom>
          <a:solidFill>
            <a:srgbClr val="8F005B"/>
          </a:solidFill>
          <a:ln/>
        </p:spPr>
      </p:sp>
      <p:sp>
        <p:nvSpPr>
          <p:cNvPr id="8" name="Text 5"/>
          <p:cNvSpPr/>
          <p:nvPr/>
        </p:nvSpPr>
        <p:spPr>
          <a:xfrm>
            <a:off x="1924050" y="2889885"/>
            <a:ext cx="7606665" cy="495300"/>
          </a:xfrm>
          <a:prstGeom prst="rect">
            <a:avLst/>
          </a:prstGeom>
          <a:noFill/>
          <a:ln/>
        </p:spPr>
        <p:txBody>
          <a:bodyPr wrap="square" lIns="25400" tIns="25400" rIns="25400" bIns="25400" rtlCol="0" anchor="t">
            <a:normAutofit/>
          </a:bodyPr>
          <a:lstStyle/>
          <a:p>
            <a:pPr algn="l" indent="0" marL="0">
              <a:lnSpc>
                <a:spcPct val="100000"/>
              </a:lnSpc>
              <a:buNone/>
            </a:pPr>
            <a:r>
              <a:rPr lang="en-US" sz="3000" dirty="0">
                <a:solidFill>
                  <a:srgbClr val="181611"/>
                </a:solidFill>
                <a:latin typeface="Newsreader" pitchFamily="34" charset="0"/>
                <a:ea typeface="Newsreader" pitchFamily="34" charset="-122"/>
                <a:cs typeface="Newsreader" pitchFamily="34" charset="-120"/>
              </a:rPr>
              <a:t>Relevance Context Learning</a:t>
            </a:r>
            <a:endParaRPr lang="en-US" sz="3000" dirty="0"/>
          </a:p>
        </p:txBody>
      </p:sp>
      <p:sp>
        <p:nvSpPr>
          <p:cNvPr id="9" name="Text 6"/>
          <p:cNvSpPr/>
          <p:nvPr/>
        </p:nvSpPr>
        <p:spPr>
          <a:xfrm>
            <a:off x="1924050" y="3594735"/>
            <a:ext cx="7122605" cy="739140"/>
          </a:xfrm>
          <a:prstGeom prst="rect">
            <a:avLst/>
          </a:prstGeom>
          <a:noFill/>
          <a:ln/>
        </p:spPr>
        <p:txBody>
          <a:bodyPr wrap="square" lIns="25400" tIns="25400" rIns="25400" bIns="25400" rtlCol="0" anchor="t">
            <a:normAutofit/>
          </a:bodyPr>
          <a:lstStyle/>
          <a:p>
            <a:pPr algn="l" indent="0" marL="0">
              <a:lnSpc>
                <a:spcPct val="131429"/>
              </a:lnSpc>
              <a:buNone/>
            </a:pPr>
            <a:r>
              <a:rPr lang="en-US" sz="1725" dirty="0">
                <a:solidFill>
                  <a:srgbClr val="35332D"/>
                </a:solidFill>
                <a:latin typeface="Inter" pitchFamily="34" charset="0"/>
                <a:ea typeface="Inter" pitchFamily="34" charset="-122"/>
                <a:cs typeface="Inter" pitchFamily="34" charset="-120"/>
              </a:rPr>
              <a:t>Distil human judgements into explicit relevance narratives that guide the assessor LLM</a:t>
            </a:r>
            <a:endParaRPr lang="en-US" sz="1725" dirty="0"/>
          </a:p>
        </p:txBody>
      </p:sp>
      <p:sp>
        <p:nvSpPr>
          <p:cNvPr id="10" name="Text 7"/>
          <p:cNvSpPr/>
          <p:nvPr/>
        </p:nvSpPr>
        <p:spPr>
          <a:xfrm>
            <a:off x="1924050" y="4467225"/>
            <a:ext cx="7122605" cy="739140"/>
          </a:xfrm>
          <a:prstGeom prst="rect">
            <a:avLst/>
          </a:prstGeom>
          <a:noFill/>
          <a:ln/>
        </p:spPr>
        <p:txBody>
          <a:bodyPr wrap="square" lIns="25400" tIns="25400" rIns="25400" bIns="25400" rtlCol="0" anchor="t">
            <a:normAutofit/>
          </a:bodyPr>
          <a:lstStyle/>
          <a:p>
            <a:pPr algn="l" indent="0" marL="0">
              <a:lnSpc>
                <a:spcPct val="131429"/>
              </a:lnSpc>
              <a:buNone/>
            </a:pPr>
            <a:r>
              <a:rPr lang="en-US" sz="1725" dirty="0">
                <a:solidFill>
                  <a:srgbClr val="35332D"/>
                </a:solidFill>
                <a:latin typeface="Inter" pitchFamily="34" charset="0"/>
                <a:ea typeface="Inter" pitchFamily="34" charset="-122"/>
                <a:cs typeface="Inter" pitchFamily="34" charset="-120"/>
              </a:rPr>
              <a:t>Compact and reusable — far fewer input tokens than example-based ICL prompts</a:t>
            </a:r>
            <a:endParaRPr lang="en-US" sz="1725" dirty="0"/>
          </a:p>
        </p:txBody>
      </p:sp>
      <p:sp>
        <p:nvSpPr>
          <p:cNvPr id="11" name="Text 8"/>
          <p:cNvSpPr/>
          <p:nvPr/>
        </p:nvSpPr>
        <p:spPr>
          <a:xfrm>
            <a:off x="1924050" y="5339715"/>
            <a:ext cx="7122605" cy="1089660"/>
          </a:xfrm>
          <a:prstGeom prst="rect">
            <a:avLst/>
          </a:prstGeom>
          <a:noFill/>
          <a:ln/>
        </p:spPr>
        <p:txBody>
          <a:bodyPr wrap="square" lIns="25400" tIns="25400" rIns="25400" bIns="25400" rtlCol="0" anchor="t">
            <a:normAutofit/>
          </a:bodyPr>
          <a:lstStyle/>
          <a:p>
            <a:pPr algn="l" indent="0" marL="0">
              <a:lnSpc>
                <a:spcPct val="131429"/>
              </a:lnSpc>
              <a:buNone/>
            </a:pPr>
            <a:r>
              <a:rPr lang="en-US" sz="1725" dirty="0">
                <a:solidFill>
                  <a:srgbClr val="35332D"/>
                </a:solidFill>
                <a:latin typeface="Inter" pitchFamily="34" charset="0"/>
                <a:ea typeface="Inter" pitchFamily="34" charset="-122"/>
                <a:cs typeface="Inter" pitchFamily="34" charset="-120"/>
              </a:rPr>
              <a:t>Addresses ICL's core weakness: performance stalls or drops as more examples are added, and long documents can exhaust the context window</a:t>
            </a:r>
            <a:endParaRPr lang="en-US" sz="1725" dirty="0"/>
          </a:p>
        </p:txBody>
      </p:sp>
      <p:sp>
        <p:nvSpPr>
          <p:cNvPr id="12" name="Text 9"/>
          <p:cNvSpPr/>
          <p:nvPr/>
        </p:nvSpPr>
        <p:spPr>
          <a:xfrm>
            <a:off x="1924050" y="8823960"/>
            <a:ext cx="7606665" cy="358140"/>
          </a:xfrm>
          <a:prstGeom prst="rect">
            <a:avLst/>
          </a:prstGeom>
          <a:noFill/>
          <a:ln/>
        </p:spPr>
        <p:txBody>
          <a:bodyPr wrap="square" lIns="25400" tIns="25400" rIns="25400" bIns="25400" rtlCol="0" anchor="t">
            <a:normAutofit/>
          </a:bodyPr>
          <a:lstStyle/>
          <a:p>
            <a:pPr algn="l" indent="0" marL="0">
              <a:lnSpc>
                <a:spcPct val="115862"/>
              </a:lnSpc>
              <a:buNone/>
            </a:pPr>
            <a:r>
              <a:rPr lang="en-US" sz="1800" b="1" dirty="0">
                <a:solidFill>
                  <a:srgbClr val="8F005B"/>
                </a:solidFill>
                <a:latin typeface="Inter" pitchFamily="34" charset="0"/>
                <a:ea typeface="Inter" pitchFamily="34" charset="-122"/>
                <a:cs typeface="Inter" pitchFamily="34" charset="-120"/>
              </a:rPr>
              <a:t>Model relevance criteria explicitly</a:t>
            </a:r>
            <a:endParaRPr lang="en-US" sz="1800" dirty="0"/>
          </a:p>
        </p:txBody>
      </p:sp>
      <p:sp>
        <p:nvSpPr>
          <p:cNvPr id="13" name="Shape 10"/>
          <p:cNvSpPr/>
          <p:nvPr/>
        </p:nvSpPr>
        <p:spPr>
          <a:xfrm>
            <a:off x="9448800" y="2889885"/>
            <a:ext cx="19050" cy="6254115"/>
          </a:xfrm>
          <a:prstGeom prst="rect">
            <a:avLst/>
          </a:prstGeom>
          <a:solidFill>
            <a:srgbClr val="8F005B"/>
          </a:solidFill>
          <a:ln/>
        </p:spPr>
      </p:sp>
      <p:sp>
        <p:nvSpPr>
          <p:cNvPr id="14" name="Text 11"/>
          <p:cNvSpPr/>
          <p:nvPr/>
        </p:nvSpPr>
        <p:spPr>
          <a:xfrm>
            <a:off x="9848850" y="2889885"/>
            <a:ext cx="7606665" cy="495300"/>
          </a:xfrm>
          <a:prstGeom prst="rect">
            <a:avLst/>
          </a:prstGeom>
          <a:noFill/>
          <a:ln/>
        </p:spPr>
        <p:txBody>
          <a:bodyPr wrap="square" lIns="25400" tIns="25400" rIns="25400" bIns="25400" rtlCol="0" anchor="t">
            <a:normAutofit/>
          </a:bodyPr>
          <a:lstStyle/>
          <a:p>
            <a:pPr algn="l" indent="0" marL="0">
              <a:lnSpc>
                <a:spcPct val="100000"/>
              </a:lnSpc>
              <a:buNone/>
            </a:pPr>
            <a:r>
              <a:rPr lang="en-US" sz="3000" dirty="0">
                <a:solidFill>
                  <a:srgbClr val="181611"/>
                </a:solidFill>
                <a:latin typeface="Newsreader" pitchFamily="34" charset="0"/>
                <a:ea typeface="Newsreader" pitchFamily="34" charset="-122"/>
                <a:cs typeface="Newsreader" pitchFamily="34" charset="-120"/>
              </a:rPr>
              <a:t>Hybrid Pooling Strategy</a:t>
            </a:r>
            <a:endParaRPr lang="en-US" sz="3000" dirty="0"/>
          </a:p>
        </p:txBody>
      </p:sp>
      <p:sp>
        <p:nvSpPr>
          <p:cNvPr id="15" name="Text 12"/>
          <p:cNvSpPr/>
          <p:nvPr/>
        </p:nvSpPr>
        <p:spPr>
          <a:xfrm>
            <a:off x="9848850" y="3594735"/>
            <a:ext cx="7122605" cy="739140"/>
          </a:xfrm>
          <a:prstGeom prst="rect">
            <a:avLst/>
          </a:prstGeom>
          <a:noFill/>
          <a:ln/>
        </p:spPr>
        <p:txBody>
          <a:bodyPr wrap="square" lIns="25400" tIns="25400" rIns="25400" bIns="25400" rtlCol="0" anchor="t">
            <a:normAutofit/>
          </a:bodyPr>
          <a:lstStyle/>
          <a:p>
            <a:pPr algn="l" indent="0" marL="0">
              <a:lnSpc>
                <a:spcPct val="131429"/>
              </a:lnSpc>
              <a:buNone/>
            </a:pPr>
            <a:r>
              <a:rPr lang="en-US" sz="1725" dirty="0">
                <a:solidFill>
                  <a:srgbClr val="35332D"/>
                </a:solidFill>
                <a:latin typeface="Inter" pitchFamily="34" charset="0"/>
                <a:ea typeface="Inter" pitchFamily="34" charset="-122"/>
                <a:cs typeface="Inter" pitchFamily="34" charset="-120"/>
              </a:rPr>
              <a:t>Human assessors judge shallow ranks; the LLM extends coverage to deeper ranks</a:t>
            </a:r>
            <a:endParaRPr lang="en-US" sz="1725" dirty="0"/>
          </a:p>
        </p:txBody>
      </p:sp>
      <p:sp>
        <p:nvSpPr>
          <p:cNvPr id="16" name="Text 13"/>
          <p:cNvSpPr/>
          <p:nvPr/>
        </p:nvSpPr>
        <p:spPr>
          <a:xfrm>
            <a:off x="9848850" y="4467225"/>
            <a:ext cx="7122605" cy="739140"/>
          </a:xfrm>
          <a:prstGeom prst="rect">
            <a:avLst/>
          </a:prstGeom>
          <a:noFill/>
          <a:ln/>
        </p:spPr>
        <p:txBody>
          <a:bodyPr wrap="square" lIns="25400" tIns="25400" rIns="25400" bIns="25400" rtlCol="0" anchor="t">
            <a:normAutofit/>
          </a:bodyPr>
          <a:lstStyle/>
          <a:p>
            <a:pPr algn="l" indent="0" marL="0">
              <a:lnSpc>
                <a:spcPct val="131429"/>
              </a:lnSpc>
              <a:buNone/>
            </a:pPr>
            <a:r>
              <a:rPr lang="en-US" sz="1725" dirty="0">
                <a:solidFill>
                  <a:srgbClr val="35332D"/>
                </a:solidFill>
                <a:latin typeface="Inter" pitchFamily="34" charset="0"/>
                <a:ea typeface="Inter" pitchFamily="34" charset="-122"/>
                <a:cs typeface="Inter" pitchFamily="34" charset="-120"/>
              </a:rPr>
              <a:t>Deployable pipeline starting from participating systems rather than existing qrels</a:t>
            </a:r>
            <a:endParaRPr lang="en-US" sz="1725" dirty="0"/>
          </a:p>
        </p:txBody>
      </p:sp>
      <p:sp>
        <p:nvSpPr>
          <p:cNvPr id="17" name="Text 14"/>
          <p:cNvSpPr/>
          <p:nvPr/>
        </p:nvSpPr>
        <p:spPr>
          <a:xfrm>
            <a:off x="9848850" y="5339715"/>
            <a:ext cx="7122605" cy="739140"/>
          </a:xfrm>
          <a:prstGeom prst="rect">
            <a:avLst/>
          </a:prstGeom>
          <a:noFill/>
          <a:ln/>
        </p:spPr>
        <p:txBody>
          <a:bodyPr wrap="square" lIns="25400" tIns="25400" rIns="25400" bIns="25400" rtlCol="0" anchor="t">
            <a:normAutofit/>
          </a:bodyPr>
          <a:lstStyle/>
          <a:p>
            <a:pPr algn="l" indent="0" marL="0">
              <a:lnSpc>
                <a:spcPct val="131429"/>
              </a:lnSpc>
              <a:buNone/>
            </a:pPr>
            <a:r>
              <a:rPr lang="en-US" sz="1725" dirty="0">
                <a:solidFill>
                  <a:srgbClr val="35332D"/>
                </a:solidFill>
                <a:latin typeface="Inter" pitchFamily="34" charset="0"/>
                <a:ea typeface="Inter" pitchFamily="34" charset="-122"/>
                <a:cs typeface="Inter" pitchFamily="34" charset="-120"/>
              </a:rPr>
              <a:t>Fixed annotation budget, spent where human judgement matters most for the LLM's downstream examples</a:t>
            </a:r>
            <a:endParaRPr lang="en-US" sz="1725" dirty="0"/>
          </a:p>
        </p:txBody>
      </p:sp>
      <p:sp>
        <p:nvSpPr>
          <p:cNvPr id="18" name="Text 15"/>
          <p:cNvSpPr/>
          <p:nvPr/>
        </p:nvSpPr>
        <p:spPr>
          <a:xfrm>
            <a:off x="9848850" y="8823960"/>
            <a:ext cx="7606665" cy="358140"/>
          </a:xfrm>
          <a:prstGeom prst="rect">
            <a:avLst/>
          </a:prstGeom>
          <a:noFill/>
          <a:ln/>
        </p:spPr>
        <p:txBody>
          <a:bodyPr wrap="square" lIns="25400" tIns="25400" rIns="25400" bIns="25400" rtlCol="0" anchor="t">
            <a:normAutofit/>
          </a:bodyPr>
          <a:lstStyle/>
          <a:p>
            <a:pPr algn="l" indent="0" marL="0">
              <a:lnSpc>
                <a:spcPct val="115862"/>
              </a:lnSpc>
              <a:buNone/>
            </a:pPr>
            <a:r>
              <a:rPr lang="en-US" sz="1800" b="1" dirty="0">
                <a:solidFill>
                  <a:srgbClr val="8F005B"/>
                </a:solidFill>
                <a:latin typeface="Inter" pitchFamily="34" charset="0"/>
                <a:ea typeface="Inter" pitchFamily="34" charset="-122"/>
                <a:cs typeface="Inter" pitchFamily="34" charset="-120"/>
              </a:rPr>
              <a:t>Maximise human effort where it matters most</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17160240" y="9540240"/>
            <a:ext cx="441960" cy="251460"/>
          </a:xfrm>
          <a:prstGeom prst="rect">
            <a:avLst/>
          </a:prstGeom>
          <a:noFill/>
          <a:ln/>
        </p:spPr>
        <p:txBody>
          <a:bodyPr wrap="square" lIns="25400" tIns="25400" rIns="25400" bIns="25400" rtlCol="0" anchor="t">
            <a:normAutofit/>
          </a:bodyPr>
          <a:lstStyle/>
          <a:p>
            <a:pPr algn="l" indent="0" marL="0">
              <a:lnSpc>
                <a:spcPct val="106667"/>
              </a:lnSpc>
              <a:buNone/>
            </a:pPr>
            <a:r>
              <a:rPr lang="en-US" sz="1200" dirty="0">
                <a:solidFill>
                  <a:srgbClr val="82807A"/>
                </a:solidFill>
                <a:latin typeface="JetBrains Mono" pitchFamily="34" charset="0"/>
                <a:ea typeface="JetBrains Mono" pitchFamily="34" charset="-122"/>
                <a:cs typeface="JetBrains Mono" pitchFamily="34" charset="-120"/>
              </a:rPr>
              <a:t>7/20</a:t>
            </a:r>
            <a:endParaRPr lang="en-US" sz="1200" dirty="0"/>
          </a:p>
        </p:txBody>
      </p:sp>
      <p:pic>
        <p:nvPicPr>
          <p:cNvPr id="3" name="Image 0" descr="preencoded.png">    </p:cNvPr>
          <p:cNvPicPr>
            <a:picLocks noChangeAspect="1"/>
          </p:cNvPicPr>
          <p:nvPr/>
        </p:nvPicPr>
        <p:blipFill>
          <a:blip r:embed="rId1"/>
          <a:srcRect l="0" r="0" t="0" b="0"/>
          <a:stretch/>
        </p:blipFill>
        <p:spPr>
          <a:xfrm>
            <a:off x="762000" y="9448800"/>
            <a:ext cx="1905000" cy="419100"/>
          </a:xfrm>
          <a:prstGeom prst="rect">
            <a:avLst/>
          </a:prstGeom>
        </p:spPr>
      </p:pic>
      <p:sp>
        <p:nvSpPr>
          <p:cNvPr id="4" name="Text 1"/>
          <p:cNvSpPr/>
          <p:nvPr/>
        </p:nvSpPr>
        <p:spPr>
          <a:xfrm>
            <a:off x="1524000" y="1143000"/>
            <a:ext cx="16764000" cy="180975"/>
          </a:xfrm>
          <a:prstGeom prst="rect">
            <a:avLst/>
          </a:prstGeom>
          <a:noFill/>
          <a:ln/>
        </p:spPr>
        <p:txBody>
          <a:bodyPr wrap="square" lIns="25400" tIns="25400" rIns="25400" bIns="25400" rtlCol="0" anchor="t">
            <a:normAutofit/>
          </a:bodyPr>
          <a:lstStyle/>
          <a:p>
            <a:pPr algn="l" indent="0" marL="0">
              <a:lnSpc>
                <a:spcPct val="78947"/>
              </a:lnSpc>
              <a:buNone/>
            </a:pPr>
            <a:r>
              <a:rPr lang="en-US" sz="1125" b="1" spc="135" kern="0" dirty="0">
                <a:solidFill>
                  <a:srgbClr val="8F005B"/>
                </a:solidFill>
                <a:latin typeface="Inter" pitchFamily="34" charset="0"/>
                <a:ea typeface="Inter" pitchFamily="34" charset="-122"/>
                <a:cs typeface="Inter" pitchFamily="34" charset="-120"/>
              </a:rPr>
              <a:t>CONTRIBUTION</a:t>
            </a:r>
            <a:endParaRPr lang="en-US" sz="1125" dirty="0"/>
          </a:p>
        </p:txBody>
      </p:sp>
      <p:sp>
        <p:nvSpPr>
          <p:cNvPr id="5" name="Text 2"/>
          <p:cNvSpPr/>
          <p:nvPr/>
        </p:nvSpPr>
        <p:spPr>
          <a:xfrm>
            <a:off x="1524000" y="1495425"/>
            <a:ext cx="16764000" cy="541972"/>
          </a:xfrm>
          <a:prstGeom prst="rect">
            <a:avLst/>
          </a:prstGeom>
          <a:noFill/>
          <a:ln/>
        </p:spPr>
        <p:txBody>
          <a:bodyPr wrap="square" lIns="25400" tIns="25400" rIns="25400" bIns="25400" rtlCol="0" anchor="t">
            <a:normAutofit/>
          </a:bodyPr>
          <a:lstStyle/>
          <a:p>
            <a:pPr algn="l" indent="0" marL="0">
              <a:lnSpc>
                <a:spcPct val="95833"/>
              </a:lnSpc>
              <a:buNone/>
            </a:pPr>
            <a:r>
              <a:rPr lang="en-US" sz="3450" spc="-34" kern="0" dirty="0">
                <a:solidFill>
                  <a:srgbClr val="181611"/>
                </a:solidFill>
                <a:latin typeface="Newsreader" pitchFamily="34" charset="0"/>
                <a:ea typeface="Newsreader" pitchFamily="34" charset="-122"/>
                <a:cs typeface="Newsreader" pitchFamily="34" charset="-120"/>
              </a:rPr>
              <a:t>Hybrid pooling: method</a:t>
            </a:r>
            <a:endParaRPr lang="en-US" sz="3450" dirty="0"/>
          </a:p>
        </p:txBody>
      </p:sp>
      <p:sp>
        <p:nvSpPr>
          <p:cNvPr id="6" name="Text 3"/>
          <p:cNvSpPr/>
          <p:nvPr/>
        </p:nvSpPr>
        <p:spPr>
          <a:xfrm>
            <a:off x="1524000" y="3847624"/>
            <a:ext cx="7914005" cy="752475"/>
          </a:xfrm>
          <a:prstGeom prst="rect">
            <a:avLst/>
          </a:prstGeom>
          <a:noFill/>
          <a:ln/>
        </p:spPr>
        <p:txBody>
          <a:bodyPr wrap="square" lIns="25400" tIns="25400" rIns="25400" bIns="25400" rtlCol="0" anchor="t">
            <a:normAutofit/>
          </a:bodyPr>
          <a:lstStyle/>
          <a:p>
            <a:pPr algn="l" indent="0" marL="0">
              <a:lnSpc>
                <a:spcPct val="125000"/>
              </a:lnSpc>
              <a:buNone/>
            </a:pPr>
            <a:r>
              <a:rPr lang="en-US" sz="1875" b="1" dirty="0">
                <a:solidFill>
                  <a:srgbClr val="35332D"/>
                </a:solidFill>
                <a:latin typeface="Inter" pitchFamily="34" charset="0"/>
                <a:ea typeface="Inter" pitchFamily="34" charset="-122"/>
                <a:cs typeface="Inter" pitchFamily="34" charset="-120"/>
              </a:rPr>
              <a:t>1. </a:t>
            </a:r>
            <a:pPr algn="l" indent="0" marL="0">
              <a:lnSpc>
                <a:spcPct val="125000"/>
              </a:lnSpc>
              <a:buNone/>
            </a:pPr>
            <a:r>
              <a:rPr lang="en-US" sz="1875" dirty="0">
                <a:solidFill>
                  <a:srgbClr val="35332D"/>
                </a:solidFill>
                <a:latin typeface="Inter" pitchFamily="34" charset="0"/>
                <a:ea typeface="Inter" pitchFamily="34" charset="-122"/>
                <a:cs typeface="Inter" pitchFamily="34" charset="-120"/>
              </a:rPr>
              <a:t>Collect the top-</a:t>
            </a:r>
            <a:pPr algn="l" indent="0" marL="0">
              <a:lnSpc>
                <a:spcPct val="125000"/>
              </a:lnSpc>
              <a:buNone/>
            </a:pPr>
            <a:r>
              <a:rPr lang="en-US" sz="1875" i="1" dirty="0">
                <a:solidFill>
                  <a:srgbClr val="35332D"/>
                </a:solidFill>
                <a:latin typeface="Inter" pitchFamily="34" charset="0"/>
                <a:ea typeface="Inter" pitchFamily="34" charset="-122"/>
                <a:cs typeface="Inter" pitchFamily="34" charset="-120"/>
              </a:rPr>
              <a:t>k </a:t>
            </a:r>
            <a:pPr algn="l" indent="0" marL="0">
              <a:lnSpc>
                <a:spcPct val="125000"/>
              </a:lnSpc>
              <a:buNone/>
            </a:pPr>
            <a:r>
              <a:rPr lang="en-US" sz="1875" dirty="0">
                <a:solidFill>
                  <a:srgbClr val="35332D"/>
                </a:solidFill>
                <a:latin typeface="Inter" pitchFamily="34" charset="0"/>
                <a:ea typeface="Inter" pitchFamily="34" charset="-122"/>
                <a:cs typeface="Inter" pitchFamily="34" charset="-120"/>
              </a:rPr>
              <a:t>documents retrieved by each participating system into a pool</a:t>
            </a:r>
            <a:endParaRPr lang="en-US" sz="1875" dirty="0"/>
          </a:p>
        </p:txBody>
      </p:sp>
      <p:sp>
        <p:nvSpPr>
          <p:cNvPr id="7" name="Text 4"/>
          <p:cNvSpPr/>
          <p:nvPr/>
        </p:nvSpPr>
        <p:spPr>
          <a:xfrm>
            <a:off x="1524000" y="4866799"/>
            <a:ext cx="7914005" cy="427514"/>
          </a:xfrm>
          <a:prstGeom prst="rect">
            <a:avLst/>
          </a:prstGeom>
          <a:noFill/>
          <a:ln/>
        </p:spPr>
        <p:txBody>
          <a:bodyPr wrap="square" lIns="25400" tIns="25400" rIns="25400" bIns="25400" rtlCol="0" anchor="t">
            <a:normAutofit/>
          </a:bodyPr>
          <a:lstStyle/>
          <a:p>
            <a:pPr algn="l" indent="0" marL="0">
              <a:lnSpc>
                <a:spcPct val="125000"/>
              </a:lnSpc>
              <a:buNone/>
            </a:pPr>
            <a:r>
              <a:rPr lang="en-US" sz="1875" b="1" dirty="0">
                <a:solidFill>
                  <a:srgbClr val="35332D"/>
                </a:solidFill>
                <a:latin typeface="Inter" pitchFamily="34" charset="0"/>
                <a:ea typeface="Inter" pitchFamily="34" charset="-122"/>
                <a:cs typeface="Inter" pitchFamily="34" charset="-120"/>
              </a:rPr>
              <a:t>2. </a:t>
            </a:r>
            <a:pPr algn="l" indent="0" marL="0">
              <a:lnSpc>
                <a:spcPct val="125000"/>
              </a:lnSpc>
              <a:buNone/>
            </a:pPr>
            <a:r>
              <a:rPr lang="en-US" sz="1875" dirty="0">
                <a:solidFill>
                  <a:srgbClr val="35332D"/>
                </a:solidFill>
                <a:latin typeface="Inter" pitchFamily="34" charset="0"/>
                <a:ea typeface="Inter" pitchFamily="34" charset="-122"/>
                <a:cs typeface="Inter" pitchFamily="34" charset="-120"/>
              </a:rPr>
              <a:t>Human assessors judge only the shallow ranks (</a:t>
            </a:r>
            <a:pPr algn="l" indent="0" marL="0">
              <a:lnSpc>
                <a:spcPct val="125000"/>
              </a:lnSpc>
              <a:buNone/>
            </a:pPr>
            <a:r>
              <a:rPr lang="en-US" sz="1875" i="1" dirty="0">
                <a:solidFill>
                  <a:srgbClr val="35332D"/>
                </a:solidFill>
                <a:latin typeface="Inter" pitchFamily="34" charset="0"/>
                <a:ea typeface="Inter" pitchFamily="34" charset="-122"/>
                <a:cs typeface="Inter" pitchFamily="34" charset="-120"/>
              </a:rPr>
              <a:t>k</a:t>
            </a:r>
            <a:pPr algn="l" indent="0" marL="0">
              <a:lnSpc>
                <a:spcPct val="125000"/>
              </a:lnSpc>
              <a:buNone/>
            </a:pPr>
            <a:r>
              <a:rPr lang="en-US" sz="1562" baseline="-40000" dirty="0">
                <a:solidFill>
                  <a:srgbClr val="35332D"/>
                </a:solidFill>
                <a:latin typeface="Inter" pitchFamily="34" charset="0"/>
                <a:ea typeface="Inter" pitchFamily="34" charset="-122"/>
                <a:cs typeface="Inter" pitchFamily="34" charset="-120"/>
              </a:rPr>
              <a:t>human </a:t>
            </a:r>
            <a:pPr algn="l" indent="0" marL="0">
              <a:lnSpc>
                <a:spcPct val="125000"/>
              </a:lnSpc>
              <a:buNone/>
            </a:pPr>
            <a:r>
              <a:rPr lang="en-US" sz="1875" dirty="0">
                <a:solidFill>
                  <a:srgbClr val="35332D"/>
                </a:solidFill>
                <a:latin typeface="Inter" pitchFamily="34" charset="0"/>
                <a:ea typeface="Inter" pitchFamily="34" charset="-122"/>
                <a:cs typeface="Inter" pitchFamily="34" charset="-120"/>
              </a:rPr>
              <a:t>= 3)</a:t>
            </a:r>
            <a:endParaRPr lang="en-US" sz="1875" dirty="0"/>
          </a:p>
        </p:txBody>
      </p:sp>
      <p:sp>
        <p:nvSpPr>
          <p:cNvPr id="8" name="Text 5"/>
          <p:cNvSpPr/>
          <p:nvPr/>
        </p:nvSpPr>
        <p:spPr>
          <a:xfrm>
            <a:off x="1524000" y="5561012"/>
            <a:ext cx="7914005" cy="752475"/>
          </a:xfrm>
          <a:prstGeom prst="rect">
            <a:avLst/>
          </a:prstGeom>
          <a:noFill/>
          <a:ln/>
        </p:spPr>
        <p:txBody>
          <a:bodyPr wrap="square" lIns="25400" tIns="25400" rIns="25400" bIns="25400" rtlCol="0" anchor="t">
            <a:normAutofit/>
          </a:bodyPr>
          <a:lstStyle/>
          <a:p>
            <a:pPr algn="l" indent="0" marL="0">
              <a:lnSpc>
                <a:spcPct val="125000"/>
              </a:lnSpc>
              <a:buNone/>
            </a:pPr>
            <a:r>
              <a:rPr lang="en-US" sz="1875" b="1" dirty="0">
                <a:solidFill>
                  <a:srgbClr val="35332D"/>
                </a:solidFill>
                <a:latin typeface="Inter" pitchFamily="34" charset="0"/>
                <a:ea typeface="Inter" pitchFamily="34" charset="-122"/>
                <a:cs typeface="Inter" pitchFamily="34" charset="-120"/>
              </a:rPr>
              <a:t>3. </a:t>
            </a:r>
            <a:pPr algn="l" indent="0" marL="0">
              <a:lnSpc>
                <a:spcPct val="125000"/>
              </a:lnSpc>
              <a:buNone/>
            </a:pPr>
            <a:r>
              <a:rPr lang="en-US" sz="1875" dirty="0">
                <a:solidFill>
                  <a:srgbClr val="35332D"/>
                </a:solidFill>
                <a:latin typeface="Inter" pitchFamily="34" charset="0"/>
                <a:ea typeface="Inter" pitchFamily="34" charset="-122"/>
                <a:cs typeface="Inter" pitchFamily="34" charset="-120"/>
              </a:rPr>
              <a:t>An LLM judges the remaining, deeper ranks up to </a:t>
            </a:r>
            <a:pPr algn="l" indent="0" marL="0">
              <a:lnSpc>
                <a:spcPct val="125000"/>
              </a:lnSpc>
              <a:buNone/>
            </a:pPr>
            <a:r>
              <a:rPr lang="en-US" sz="1875" i="1" dirty="0">
                <a:solidFill>
                  <a:srgbClr val="35332D"/>
                </a:solidFill>
                <a:latin typeface="Inter" pitchFamily="34" charset="0"/>
                <a:ea typeface="Inter" pitchFamily="34" charset="-122"/>
                <a:cs typeface="Inter" pitchFamily="34" charset="-120"/>
              </a:rPr>
              <a:t>k </a:t>
            </a:r>
            <a:pPr algn="l" indent="0" marL="0">
              <a:lnSpc>
                <a:spcPct val="125000"/>
              </a:lnSpc>
              <a:buNone/>
            </a:pPr>
            <a:r>
              <a:rPr lang="en-US" sz="1875" dirty="0">
                <a:solidFill>
                  <a:srgbClr val="35332D"/>
                </a:solidFill>
                <a:latin typeface="Inter" pitchFamily="34" charset="0"/>
                <a:ea typeface="Inter" pitchFamily="34" charset="-122"/>
                <a:cs typeface="Inter" pitchFamily="34" charset="-120"/>
              </a:rPr>
              <a:t>= 10, guided by the human labels</a:t>
            </a:r>
            <a:endParaRPr lang="en-US" sz="1875" dirty="0"/>
          </a:p>
        </p:txBody>
      </p:sp>
      <p:sp>
        <p:nvSpPr>
          <p:cNvPr id="9" name="Text 6"/>
          <p:cNvSpPr/>
          <p:nvPr/>
        </p:nvSpPr>
        <p:spPr>
          <a:xfrm>
            <a:off x="1524000" y="6580187"/>
            <a:ext cx="8451850" cy="395288"/>
          </a:xfrm>
          <a:prstGeom prst="rect">
            <a:avLst/>
          </a:prstGeom>
          <a:noFill/>
          <a:ln/>
        </p:spPr>
        <p:txBody>
          <a:bodyPr wrap="square" lIns="25400" tIns="25400" rIns="25400" bIns="25400" rtlCol="0" anchor="t">
            <a:normAutofit/>
          </a:bodyPr>
          <a:lstStyle/>
          <a:p>
            <a:pPr algn="l" indent="0" marL="0">
              <a:lnSpc>
                <a:spcPct val="125000"/>
              </a:lnSpc>
              <a:buNone/>
            </a:pPr>
            <a:r>
              <a:rPr lang="en-US" sz="1875" b="1" dirty="0">
                <a:solidFill>
                  <a:srgbClr val="35332D"/>
                </a:solidFill>
                <a:latin typeface="Inter" pitchFamily="34" charset="0"/>
                <a:ea typeface="Inter" pitchFamily="34" charset="-122"/>
                <a:cs typeface="Inter" pitchFamily="34" charset="-120"/>
              </a:rPr>
              <a:t>4. </a:t>
            </a:r>
            <a:pPr algn="l" indent="0" marL="0">
              <a:lnSpc>
                <a:spcPct val="125000"/>
              </a:lnSpc>
              <a:buNone/>
            </a:pPr>
            <a:r>
              <a:rPr lang="en-US" sz="1875" dirty="0">
                <a:solidFill>
                  <a:srgbClr val="35332D"/>
                </a:solidFill>
                <a:latin typeface="Inter" pitchFamily="34" charset="0"/>
                <a:ea typeface="Inter" pitchFamily="34" charset="-122"/>
                <a:cs typeface="Inter" pitchFamily="34" charset="-120"/>
              </a:rPr>
              <a:t>Combine both sets of judgements into the final qrels</a:t>
            </a:r>
            <a:endParaRPr lang="en-US" sz="1875" dirty="0"/>
          </a:p>
        </p:txBody>
      </p:sp>
      <p:sp>
        <p:nvSpPr>
          <p:cNvPr id="10" name="Shape 7"/>
          <p:cNvSpPr/>
          <p:nvPr/>
        </p:nvSpPr>
        <p:spPr>
          <a:xfrm>
            <a:off x="9779000" y="3492341"/>
            <a:ext cx="6985000" cy="609600"/>
          </a:xfrm>
          <a:prstGeom prst="roundRect">
            <a:avLst>
              <a:gd name="adj" fmla="val 6250"/>
            </a:avLst>
          </a:prstGeom>
          <a:solidFill>
            <a:srgbClr val="F6F5F3"/>
          </a:solidFill>
          <a:ln/>
        </p:spPr>
      </p:sp>
      <p:sp>
        <p:nvSpPr>
          <p:cNvPr id="11" name="Text 8"/>
          <p:cNvSpPr/>
          <p:nvPr/>
        </p:nvSpPr>
        <p:spPr>
          <a:xfrm>
            <a:off x="9883775" y="3701891"/>
            <a:ext cx="6775450" cy="228600"/>
          </a:xfrm>
          <a:prstGeom prst="rect">
            <a:avLst/>
          </a:prstGeom>
          <a:noFill/>
          <a:ln/>
        </p:spPr>
        <p:txBody>
          <a:bodyPr wrap="square" lIns="25400" tIns="25400" rIns="25400" bIns="25400" rtlCol="0" anchor="ctr">
            <a:normAutofit/>
          </a:bodyPr>
          <a:lstStyle/>
          <a:p>
            <a:pPr algn="ctr" indent="0" marL="0">
              <a:lnSpc>
                <a:spcPct val="83333"/>
              </a:lnSpc>
              <a:buNone/>
            </a:pPr>
            <a:r>
              <a:rPr lang="en-US" sz="1500" b="1" dirty="0">
                <a:solidFill>
                  <a:srgbClr val="181611"/>
                </a:solidFill>
                <a:latin typeface="Inter" pitchFamily="34" charset="0"/>
                <a:ea typeface="Inter" pitchFamily="34" charset="-122"/>
                <a:cs typeface="Inter" pitchFamily="34" charset="-120"/>
              </a:rPr>
              <a:t>Pool (depth-k = 10)</a:t>
            </a:r>
            <a:endParaRPr lang="en-US" sz="1500" dirty="0"/>
          </a:p>
        </p:txBody>
      </p:sp>
      <p:sp>
        <p:nvSpPr>
          <p:cNvPr id="12" name="Text 9"/>
          <p:cNvSpPr/>
          <p:nvPr/>
        </p:nvSpPr>
        <p:spPr>
          <a:xfrm>
            <a:off x="9429750" y="4235291"/>
            <a:ext cx="7683500" cy="266700"/>
          </a:xfrm>
          <a:prstGeom prst="rect">
            <a:avLst/>
          </a:prstGeom>
          <a:noFill/>
          <a:ln/>
        </p:spPr>
        <p:txBody>
          <a:bodyPr wrap="square" lIns="25400" tIns="25400" rIns="25400" bIns="25400" rtlCol="0" anchor="t">
            <a:normAutofit/>
          </a:bodyPr>
          <a:lstStyle/>
          <a:p>
            <a:pPr algn="ctr" indent="0" marL="0">
              <a:buNone/>
            </a:pPr>
            <a:r>
              <a:rPr lang="en-US" sz="1500" dirty="0">
                <a:solidFill>
                  <a:srgbClr val="82807A"/>
                </a:solidFill>
                <a:latin typeface="Arial" pitchFamily="34" charset="0"/>
                <a:ea typeface="Arial" pitchFamily="34" charset="-122"/>
                <a:cs typeface="Arial" pitchFamily="34" charset="-120"/>
              </a:rPr>
              <a:t>↓</a:t>
            </a:r>
            <a:endParaRPr lang="en-US" sz="1500" dirty="0"/>
          </a:p>
        </p:txBody>
      </p:sp>
      <p:sp>
        <p:nvSpPr>
          <p:cNvPr id="13" name="Shape 10"/>
          <p:cNvSpPr/>
          <p:nvPr/>
        </p:nvSpPr>
        <p:spPr>
          <a:xfrm>
            <a:off x="9779000" y="4597241"/>
            <a:ext cx="3425825" cy="533400"/>
          </a:xfrm>
          <a:prstGeom prst="roundRect">
            <a:avLst>
              <a:gd name="adj" fmla="val 7143"/>
            </a:avLst>
          </a:prstGeom>
          <a:ln w="9525">
            <a:solidFill>
              <a:srgbClr val="8F005B"/>
            </a:solidFill>
            <a:prstDash val="solid"/>
          </a:ln>
        </p:spPr>
      </p:sp>
      <p:sp>
        <p:nvSpPr>
          <p:cNvPr id="14" name="Text 11"/>
          <p:cNvSpPr/>
          <p:nvPr/>
        </p:nvSpPr>
        <p:spPr>
          <a:xfrm>
            <a:off x="9806781" y="4778216"/>
            <a:ext cx="3370262" cy="209550"/>
          </a:xfrm>
          <a:prstGeom prst="rect">
            <a:avLst/>
          </a:prstGeom>
          <a:noFill/>
          <a:ln/>
        </p:spPr>
        <p:txBody>
          <a:bodyPr wrap="square" lIns="25400" tIns="25400" rIns="25400" bIns="25400" rtlCol="0" anchor="t">
            <a:normAutofit/>
          </a:bodyPr>
          <a:lstStyle/>
          <a:p>
            <a:pPr algn="ctr" indent="0" marL="0">
              <a:lnSpc>
                <a:spcPct val="81818"/>
              </a:lnSpc>
              <a:buNone/>
            </a:pPr>
            <a:r>
              <a:rPr lang="en-US" sz="1350" b="1" dirty="0">
                <a:solidFill>
                  <a:srgbClr val="8F005B"/>
                </a:solidFill>
                <a:latin typeface="Inter" pitchFamily="34" charset="0"/>
                <a:ea typeface="Inter" pitchFamily="34" charset="-122"/>
                <a:cs typeface="Inter" pitchFamily="34" charset="-120"/>
              </a:rPr>
              <a:t>Shallow · ranks ≤ 3</a:t>
            </a:r>
            <a:endParaRPr lang="en-US" sz="1350" dirty="0"/>
          </a:p>
        </p:txBody>
      </p:sp>
      <p:sp>
        <p:nvSpPr>
          <p:cNvPr id="15" name="Shape 12"/>
          <p:cNvSpPr/>
          <p:nvPr/>
        </p:nvSpPr>
        <p:spPr>
          <a:xfrm>
            <a:off x="13338175" y="4597241"/>
            <a:ext cx="3425825" cy="533400"/>
          </a:xfrm>
          <a:prstGeom prst="roundRect">
            <a:avLst>
              <a:gd name="adj" fmla="val 7143"/>
            </a:avLst>
          </a:prstGeom>
          <a:ln w="9525">
            <a:solidFill>
              <a:srgbClr val="B0AEA7"/>
            </a:solidFill>
            <a:prstDash val="solid"/>
          </a:ln>
        </p:spPr>
      </p:sp>
      <p:sp>
        <p:nvSpPr>
          <p:cNvPr id="16" name="Text 13"/>
          <p:cNvSpPr/>
          <p:nvPr/>
        </p:nvSpPr>
        <p:spPr>
          <a:xfrm>
            <a:off x="13365957" y="4778216"/>
            <a:ext cx="3370263" cy="209550"/>
          </a:xfrm>
          <a:prstGeom prst="rect">
            <a:avLst/>
          </a:prstGeom>
          <a:noFill/>
          <a:ln/>
        </p:spPr>
        <p:txBody>
          <a:bodyPr wrap="square" lIns="25400" tIns="25400" rIns="25400" bIns="25400" rtlCol="0" anchor="t">
            <a:normAutofit/>
          </a:bodyPr>
          <a:lstStyle/>
          <a:p>
            <a:pPr algn="ctr" indent="0" marL="0">
              <a:lnSpc>
                <a:spcPct val="81818"/>
              </a:lnSpc>
              <a:buNone/>
            </a:pPr>
            <a:r>
              <a:rPr lang="en-US" sz="1350" b="1" dirty="0">
                <a:solidFill>
                  <a:srgbClr val="65635D"/>
                </a:solidFill>
                <a:latin typeface="Inter" pitchFamily="34" charset="0"/>
                <a:ea typeface="Inter" pitchFamily="34" charset="-122"/>
                <a:cs typeface="Inter" pitchFamily="34" charset="-120"/>
              </a:rPr>
              <a:t>Deep · ranks &gt; 3</a:t>
            </a:r>
            <a:endParaRPr lang="en-US" sz="1350" dirty="0"/>
          </a:p>
        </p:txBody>
      </p:sp>
      <p:sp>
        <p:nvSpPr>
          <p:cNvPr id="17" name="Text 14"/>
          <p:cNvSpPr/>
          <p:nvPr/>
        </p:nvSpPr>
        <p:spPr>
          <a:xfrm>
            <a:off x="9607708" y="5263991"/>
            <a:ext cx="3768407" cy="266700"/>
          </a:xfrm>
          <a:prstGeom prst="rect">
            <a:avLst/>
          </a:prstGeom>
          <a:noFill/>
          <a:ln/>
        </p:spPr>
        <p:txBody>
          <a:bodyPr wrap="square" lIns="25400" tIns="25400" rIns="25400" bIns="25400" rtlCol="0" anchor="t">
            <a:normAutofit/>
          </a:bodyPr>
          <a:lstStyle/>
          <a:p>
            <a:pPr algn="ctr" indent="0" marL="0">
              <a:buNone/>
            </a:pPr>
            <a:r>
              <a:rPr lang="en-US" sz="1500" dirty="0">
                <a:solidFill>
                  <a:srgbClr val="82807A"/>
                </a:solidFill>
                <a:latin typeface="Arial" pitchFamily="34" charset="0"/>
                <a:ea typeface="Arial" pitchFamily="34" charset="-122"/>
                <a:cs typeface="Arial" pitchFamily="34" charset="-120"/>
              </a:rPr>
              <a:t>↓</a:t>
            </a:r>
            <a:endParaRPr lang="en-US" sz="1500" dirty="0"/>
          </a:p>
        </p:txBody>
      </p:sp>
      <p:sp>
        <p:nvSpPr>
          <p:cNvPr id="18" name="Text 15"/>
          <p:cNvSpPr/>
          <p:nvPr/>
        </p:nvSpPr>
        <p:spPr>
          <a:xfrm>
            <a:off x="13166884" y="5263991"/>
            <a:ext cx="3768408" cy="266700"/>
          </a:xfrm>
          <a:prstGeom prst="rect">
            <a:avLst/>
          </a:prstGeom>
          <a:noFill/>
          <a:ln/>
        </p:spPr>
        <p:txBody>
          <a:bodyPr wrap="square" lIns="25400" tIns="25400" rIns="25400" bIns="25400" rtlCol="0" anchor="t">
            <a:normAutofit/>
          </a:bodyPr>
          <a:lstStyle/>
          <a:p>
            <a:pPr algn="ctr" indent="0" marL="0">
              <a:buNone/>
            </a:pPr>
            <a:r>
              <a:rPr lang="en-US" sz="1500" dirty="0">
                <a:solidFill>
                  <a:srgbClr val="82807A"/>
                </a:solidFill>
                <a:latin typeface="Arial" pitchFamily="34" charset="0"/>
                <a:ea typeface="Arial" pitchFamily="34" charset="-122"/>
                <a:cs typeface="Arial" pitchFamily="34" charset="-120"/>
              </a:rPr>
              <a:t>↓</a:t>
            </a:r>
            <a:endParaRPr lang="en-US" sz="1500" dirty="0"/>
          </a:p>
        </p:txBody>
      </p:sp>
      <p:sp>
        <p:nvSpPr>
          <p:cNvPr id="19" name="Shape 16"/>
          <p:cNvSpPr/>
          <p:nvPr/>
        </p:nvSpPr>
        <p:spPr>
          <a:xfrm>
            <a:off x="9779000" y="5625941"/>
            <a:ext cx="3425825" cy="561975"/>
          </a:xfrm>
          <a:prstGeom prst="roundRect">
            <a:avLst>
              <a:gd name="adj" fmla="val 6780"/>
            </a:avLst>
          </a:prstGeom>
          <a:solidFill>
            <a:srgbClr val="8F005B"/>
          </a:solidFill>
          <a:ln/>
        </p:spPr>
      </p:sp>
      <p:sp>
        <p:nvSpPr>
          <p:cNvPr id="20" name="Text 17"/>
          <p:cNvSpPr/>
          <p:nvPr/>
        </p:nvSpPr>
        <p:spPr>
          <a:xfrm>
            <a:off x="9817258" y="5816441"/>
            <a:ext cx="3349307" cy="219075"/>
          </a:xfrm>
          <a:prstGeom prst="rect">
            <a:avLst/>
          </a:prstGeom>
          <a:noFill/>
          <a:ln/>
        </p:spPr>
        <p:txBody>
          <a:bodyPr wrap="square" lIns="25400" tIns="25400" rIns="25400" bIns="25400" rtlCol="0" anchor="t">
            <a:normAutofit/>
          </a:bodyPr>
          <a:lstStyle/>
          <a:p>
            <a:pPr algn="ctr" indent="0" marL="0">
              <a:lnSpc>
                <a:spcPct val="82609"/>
              </a:lnSpc>
              <a:buNone/>
            </a:pPr>
            <a:r>
              <a:rPr lang="en-US" sz="1425" b="1" dirty="0">
                <a:solidFill>
                  <a:srgbClr val="FFFFFF"/>
                </a:solidFill>
                <a:latin typeface="Inter" pitchFamily="34" charset="0"/>
                <a:ea typeface="Inter" pitchFamily="34" charset="-122"/>
                <a:cs typeface="Inter" pitchFamily="34" charset="-120"/>
              </a:rPr>
              <a:t>Human Assessment</a:t>
            </a:r>
            <a:endParaRPr lang="en-US" sz="1425" dirty="0"/>
          </a:p>
        </p:txBody>
      </p:sp>
      <p:sp>
        <p:nvSpPr>
          <p:cNvPr id="21" name="Shape 18"/>
          <p:cNvSpPr/>
          <p:nvPr/>
        </p:nvSpPr>
        <p:spPr>
          <a:xfrm>
            <a:off x="13338175" y="5625941"/>
            <a:ext cx="3425825" cy="561975"/>
          </a:xfrm>
          <a:prstGeom prst="roundRect">
            <a:avLst>
              <a:gd name="adj" fmla="val 6780"/>
            </a:avLst>
          </a:prstGeom>
          <a:solidFill>
            <a:srgbClr val="181611"/>
          </a:solidFill>
          <a:ln/>
        </p:spPr>
      </p:sp>
      <p:sp>
        <p:nvSpPr>
          <p:cNvPr id="22" name="Text 19"/>
          <p:cNvSpPr/>
          <p:nvPr/>
        </p:nvSpPr>
        <p:spPr>
          <a:xfrm>
            <a:off x="13376434" y="5816441"/>
            <a:ext cx="3349308" cy="219075"/>
          </a:xfrm>
          <a:prstGeom prst="rect">
            <a:avLst/>
          </a:prstGeom>
          <a:noFill/>
          <a:ln/>
        </p:spPr>
        <p:txBody>
          <a:bodyPr wrap="square" lIns="25400" tIns="25400" rIns="25400" bIns="25400" rtlCol="0" anchor="t">
            <a:normAutofit/>
          </a:bodyPr>
          <a:lstStyle/>
          <a:p>
            <a:pPr algn="ctr" indent="0" marL="0">
              <a:lnSpc>
                <a:spcPct val="82609"/>
              </a:lnSpc>
              <a:buNone/>
            </a:pPr>
            <a:r>
              <a:rPr lang="en-US" sz="1425" b="1" dirty="0">
                <a:solidFill>
                  <a:srgbClr val="FFFFFF"/>
                </a:solidFill>
                <a:latin typeface="Inter" pitchFamily="34" charset="0"/>
                <a:ea typeface="Inter" pitchFamily="34" charset="-122"/>
                <a:cs typeface="Inter" pitchFamily="34" charset="-120"/>
              </a:rPr>
              <a:t>LLM Assessment</a:t>
            </a:r>
            <a:endParaRPr lang="en-US" sz="1425" dirty="0"/>
          </a:p>
        </p:txBody>
      </p:sp>
      <p:sp>
        <p:nvSpPr>
          <p:cNvPr id="23" name="Text 20"/>
          <p:cNvSpPr/>
          <p:nvPr/>
        </p:nvSpPr>
        <p:spPr>
          <a:xfrm>
            <a:off x="9429750" y="6321266"/>
            <a:ext cx="7683500" cy="266700"/>
          </a:xfrm>
          <a:prstGeom prst="rect">
            <a:avLst/>
          </a:prstGeom>
          <a:noFill/>
          <a:ln/>
        </p:spPr>
        <p:txBody>
          <a:bodyPr wrap="square" lIns="25400" tIns="25400" rIns="25400" bIns="25400" rtlCol="0" anchor="t">
            <a:normAutofit/>
          </a:bodyPr>
          <a:lstStyle/>
          <a:p>
            <a:pPr algn="ctr" indent="0" marL="0">
              <a:buNone/>
            </a:pPr>
            <a:r>
              <a:rPr lang="en-US" sz="1500" dirty="0">
                <a:solidFill>
                  <a:srgbClr val="82807A"/>
                </a:solidFill>
                <a:latin typeface="Arial" pitchFamily="34" charset="0"/>
                <a:ea typeface="Arial" pitchFamily="34" charset="-122"/>
                <a:cs typeface="Arial" pitchFamily="34" charset="-120"/>
              </a:rPr>
              <a:t>↓</a:t>
            </a:r>
            <a:endParaRPr lang="en-US" sz="1500" dirty="0"/>
          </a:p>
        </p:txBody>
      </p:sp>
      <p:sp>
        <p:nvSpPr>
          <p:cNvPr id="24" name="Shape 21"/>
          <p:cNvSpPr/>
          <p:nvPr/>
        </p:nvSpPr>
        <p:spPr>
          <a:xfrm>
            <a:off x="9779000" y="6683216"/>
            <a:ext cx="6985000" cy="609600"/>
          </a:xfrm>
          <a:prstGeom prst="roundRect">
            <a:avLst>
              <a:gd name="adj" fmla="val 6250"/>
            </a:avLst>
          </a:prstGeom>
          <a:solidFill>
            <a:srgbClr val="FFDEF0"/>
          </a:solidFill>
          <a:ln/>
        </p:spPr>
      </p:sp>
      <p:sp>
        <p:nvSpPr>
          <p:cNvPr id="25" name="Text 22"/>
          <p:cNvSpPr/>
          <p:nvPr/>
        </p:nvSpPr>
        <p:spPr>
          <a:xfrm>
            <a:off x="9883775" y="6892766"/>
            <a:ext cx="6775450" cy="228600"/>
          </a:xfrm>
          <a:prstGeom prst="rect">
            <a:avLst/>
          </a:prstGeom>
          <a:noFill/>
          <a:ln/>
        </p:spPr>
        <p:txBody>
          <a:bodyPr wrap="square" lIns="25400" tIns="25400" rIns="25400" bIns="25400" rtlCol="0" anchor="ctr">
            <a:normAutofit/>
          </a:bodyPr>
          <a:lstStyle/>
          <a:p>
            <a:pPr algn="ctr" indent="0" marL="0">
              <a:lnSpc>
                <a:spcPct val="83333"/>
              </a:lnSpc>
              <a:buNone/>
            </a:pPr>
            <a:r>
              <a:rPr lang="en-US" sz="1500" b="1" dirty="0">
                <a:solidFill>
                  <a:srgbClr val="181611"/>
                </a:solidFill>
                <a:latin typeface="Inter" pitchFamily="34" charset="0"/>
                <a:ea typeface="Inter" pitchFamily="34" charset="-122"/>
                <a:cs typeface="Inter" pitchFamily="34" charset="-120"/>
              </a:rPr>
              <a:t>Final qrels</a:t>
            </a:r>
            <a:endParaRPr lang="en-US" sz="1500" dirty="0"/>
          </a:p>
        </p:txBody>
      </p:sp>
      <p:sp>
        <p:nvSpPr>
          <p:cNvPr id="26" name="Text 23"/>
          <p:cNvSpPr/>
          <p:nvPr/>
        </p:nvSpPr>
        <p:spPr>
          <a:xfrm>
            <a:off x="762000" y="8747760"/>
            <a:ext cx="16764000" cy="434340"/>
          </a:xfrm>
          <a:prstGeom prst="rect">
            <a:avLst/>
          </a:prstGeom>
          <a:noFill/>
          <a:ln/>
        </p:spPr>
        <p:txBody>
          <a:bodyPr wrap="square" lIns="25400" tIns="25400" rIns="25400" bIns="25400" rtlCol="0" anchor="t">
            <a:normAutofit/>
          </a:bodyPr>
          <a:lstStyle/>
          <a:p>
            <a:pPr algn="ctr" indent="0" marL="0">
              <a:lnSpc>
                <a:spcPct val="106667"/>
              </a:lnSpc>
              <a:buNone/>
            </a:pPr>
            <a:r>
              <a:rPr lang="en-US" sz="2400" b="1" dirty="0">
                <a:solidFill>
                  <a:srgbClr val="8F005B"/>
                </a:solidFill>
                <a:latin typeface="Inter" pitchFamily="34" charset="0"/>
                <a:ea typeface="Inter" pitchFamily="34" charset="-122"/>
                <a:cs typeface="Inter" pitchFamily="34" charset="-120"/>
              </a:rPr>
              <a:t>Human judgements guide the LLM's assessments</a:t>
            </a:r>
            <a:endParaRPr lang="en-US" sz="2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9F8F6"/>
        </a:solidFill>
      </p:bgPr>
    </p:bg>
    <p:spTree>
      <p:nvGrpSpPr>
        <p:cNvPr id="1" name=""/>
        <p:cNvGrpSpPr/>
        <p:nvPr/>
      </p:nvGrpSpPr>
      <p:grpSpPr>
        <a:xfrm>
          <a:off x="0" y="0"/>
          <a:ext cx="0" cy="0"/>
          <a:chOff x="0" y="0"/>
          <a:chExt cx="0" cy="0"/>
        </a:xfrm>
      </p:grpSpPr>
      <p:sp>
        <p:nvSpPr>
          <p:cNvPr id="2" name="Text 0"/>
          <p:cNvSpPr/>
          <p:nvPr/>
        </p:nvSpPr>
        <p:spPr>
          <a:xfrm>
            <a:off x="17160240" y="9540240"/>
            <a:ext cx="441960" cy="251460"/>
          </a:xfrm>
          <a:prstGeom prst="rect">
            <a:avLst/>
          </a:prstGeom>
          <a:noFill/>
          <a:ln/>
        </p:spPr>
        <p:txBody>
          <a:bodyPr wrap="square" lIns="25400" tIns="25400" rIns="25400" bIns="25400" rtlCol="0" anchor="t">
            <a:normAutofit/>
          </a:bodyPr>
          <a:lstStyle/>
          <a:p>
            <a:pPr algn="l" indent="0" marL="0">
              <a:lnSpc>
                <a:spcPct val="106667"/>
              </a:lnSpc>
              <a:buNone/>
            </a:pPr>
            <a:r>
              <a:rPr lang="en-US" sz="1200" dirty="0">
                <a:solidFill>
                  <a:srgbClr val="82807A"/>
                </a:solidFill>
                <a:latin typeface="JetBrains Mono" pitchFamily="34" charset="0"/>
                <a:ea typeface="JetBrains Mono" pitchFamily="34" charset="-122"/>
                <a:cs typeface="JetBrains Mono" pitchFamily="34" charset="-120"/>
              </a:rPr>
              <a:t>8/20</a:t>
            </a:r>
            <a:endParaRPr lang="en-US" sz="1200" dirty="0"/>
          </a:p>
        </p:txBody>
      </p:sp>
      <p:pic>
        <p:nvPicPr>
          <p:cNvPr id="3" name="Image 0" descr="preencoded.png">    </p:cNvPr>
          <p:cNvPicPr>
            <a:picLocks noChangeAspect="1"/>
          </p:cNvPicPr>
          <p:nvPr/>
        </p:nvPicPr>
        <p:blipFill>
          <a:blip r:embed="rId1"/>
          <a:srcRect l="0" r="0" t="0" b="0"/>
          <a:stretch/>
        </p:blipFill>
        <p:spPr>
          <a:xfrm>
            <a:off x="762000" y="9448800"/>
            <a:ext cx="1905000" cy="419100"/>
          </a:xfrm>
          <a:prstGeom prst="rect">
            <a:avLst/>
          </a:prstGeom>
        </p:spPr>
      </p:pic>
      <p:sp>
        <p:nvSpPr>
          <p:cNvPr id="4" name="Shape 1"/>
          <p:cNvSpPr/>
          <p:nvPr/>
        </p:nvSpPr>
        <p:spPr>
          <a:xfrm>
            <a:off x="1524000" y="4245293"/>
            <a:ext cx="609600" cy="38100"/>
          </a:xfrm>
          <a:prstGeom prst="rect">
            <a:avLst/>
          </a:prstGeom>
          <a:solidFill>
            <a:srgbClr val="8F005B"/>
          </a:solidFill>
          <a:ln/>
        </p:spPr>
      </p:sp>
      <p:sp>
        <p:nvSpPr>
          <p:cNvPr id="5" name="Text 2"/>
          <p:cNvSpPr/>
          <p:nvPr/>
        </p:nvSpPr>
        <p:spPr>
          <a:xfrm>
            <a:off x="1524000" y="4588193"/>
            <a:ext cx="16764000" cy="891540"/>
          </a:xfrm>
          <a:prstGeom prst="rect">
            <a:avLst/>
          </a:prstGeom>
          <a:noFill/>
          <a:ln/>
        </p:spPr>
        <p:txBody>
          <a:bodyPr wrap="square" lIns="25400" tIns="25400" rIns="25400" bIns="25400" rtlCol="0" anchor="t">
            <a:normAutofit/>
          </a:bodyPr>
          <a:lstStyle/>
          <a:p>
            <a:pPr algn="l" indent="0" marL="0">
              <a:lnSpc>
                <a:spcPct val="93333"/>
              </a:lnSpc>
              <a:buNone/>
            </a:pPr>
            <a:r>
              <a:rPr lang="en-US" sz="6000" spc="-60" kern="0" dirty="0">
                <a:solidFill>
                  <a:srgbClr val="181611"/>
                </a:solidFill>
                <a:latin typeface="Newsreader" pitchFamily="34" charset="0"/>
                <a:ea typeface="Newsreader" pitchFamily="34" charset="-122"/>
                <a:cs typeface="Newsreader" pitchFamily="34" charset="-120"/>
              </a:rPr>
              <a:t>Experiments</a:t>
            </a:r>
            <a:endParaRPr lang="en-US" sz="6000" dirty="0"/>
          </a:p>
        </p:txBody>
      </p:sp>
      <p:sp>
        <p:nvSpPr>
          <p:cNvPr id="6" name="Text 3"/>
          <p:cNvSpPr/>
          <p:nvPr/>
        </p:nvSpPr>
        <p:spPr>
          <a:xfrm>
            <a:off x="1524000" y="5670232"/>
            <a:ext cx="16764000" cy="409575"/>
          </a:xfrm>
          <a:prstGeom prst="rect">
            <a:avLst/>
          </a:prstGeom>
          <a:noFill/>
          <a:ln/>
        </p:spPr>
        <p:txBody>
          <a:bodyPr wrap="square" lIns="25400" tIns="25400" rIns="25400" bIns="25400" rtlCol="0" anchor="t">
            <a:normAutofit/>
          </a:bodyPr>
          <a:lstStyle/>
          <a:p>
            <a:pPr algn="l" indent="0" marL="0">
              <a:lnSpc>
                <a:spcPct val="125806"/>
              </a:lnSpc>
              <a:buNone/>
            </a:pPr>
            <a:r>
              <a:rPr lang="en-US" sz="1950" dirty="0">
                <a:solidFill>
                  <a:srgbClr val="57554F"/>
                </a:solidFill>
                <a:latin typeface="Inter" pitchFamily="34" charset="0"/>
                <a:ea typeface="Inter" pitchFamily="34" charset="-122"/>
                <a:cs typeface="Inter" pitchFamily="34" charset="-120"/>
              </a:rPr>
              <a:t>First, we evaluate if hybrid pooling works. </a:t>
            </a:r>
            <a:pPr algn="l" indent="0" marL="0">
              <a:lnSpc>
                <a:spcPct val="125806"/>
              </a:lnSpc>
              <a:buNone/>
            </a:pPr>
            <a:r>
              <a:rPr lang="en-US" sz="1950" b="1" dirty="0">
                <a:solidFill>
                  <a:srgbClr val="57554F"/>
                </a:solidFill>
                <a:latin typeface="Inter" pitchFamily="34" charset="0"/>
                <a:ea typeface="Inter" pitchFamily="34" charset="-122"/>
                <a:cs typeface="Inter" pitchFamily="34" charset="-120"/>
              </a:rPr>
              <a:t>No RCL yet</a:t>
            </a:r>
            <a:endParaRPr lang="en-US" sz="19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17160240" y="9540240"/>
            <a:ext cx="441960" cy="251460"/>
          </a:xfrm>
          <a:prstGeom prst="rect">
            <a:avLst/>
          </a:prstGeom>
          <a:noFill/>
          <a:ln/>
        </p:spPr>
        <p:txBody>
          <a:bodyPr wrap="square" lIns="25400" tIns="25400" rIns="25400" bIns="25400" rtlCol="0" anchor="t">
            <a:normAutofit/>
          </a:bodyPr>
          <a:lstStyle/>
          <a:p>
            <a:pPr algn="l" indent="0" marL="0">
              <a:lnSpc>
                <a:spcPct val="106667"/>
              </a:lnSpc>
              <a:buNone/>
            </a:pPr>
            <a:r>
              <a:rPr lang="en-US" sz="1200" dirty="0">
                <a:solidFill>
                  <a:srgbClr val="82807A"/>
                </a:solidFill>
                <a:latin typeface="JetBrains Mono" pitchFamily="34" charset="0"/>
                <a:ea typeface="JetBrains Mono" pitchFamily="34" charset="-122"/>
                <a:cs typeface="JetBrains Mono" pitchFamily="34" charset="-120"/>
              </a:rPr>
              <a:t>9/20</a:t>
            </a:r>
            <a:endParaRPr lang="en-US" sz="1200" dirty="0"/>
          </a:p>
        </p:txBody>
      </p:sp>
      <p:pic>
        <p:nvPicPr>
          <p:cNvPr id="3" name="Image 0" descr="preencoded.png">    </p:cNvPr>
          <p:cNvPicPr>
            <a:picLocks noChangeAspect="1"/>
          </p:cNvPicPr>
          <p:nvPr/>
        </p:nvPicPr>
        <p:blipFill>
          <a:blip r:embed="rId1"/>
          <a:srcRect l="0" r="0" t="0" b="0"/>
          <a:stretch/>
        </p:blipFill>
        <p:spPr>
          <a:xfrm>
            <a:off x="762000" y="9448800"/>
            <a:ext cx="1905000" cy="419100"/>
          </a:xfrm>
          <a:prstGeom prst="rect">
            <a:avLst/>
          </a:prstGeom>
        </p:spPr>
      </p:pic>
      <p:sp>
        <p:nvSpPr>
          <p:cNvPr id="4" name="Text 1"/>
          <p:cNvSpPr/>
          <p:nvPr/>
        </p:nvSpPr>
        <p:spPr>
          <a:xfrm>
            <a:off x="1524000" y="1143000"/>
            <a:ext cx="16764000" cy="180975"/>
          </a:xfrm>
          <a:prstGeom prst="rect">
            <a:avLst/>
          </a:prstGeom>
          <a:noFill/>
          <a:ln/>
        </p:spPr>
        <p:txBody>
          <a:bodyPr wrap="square" lIns="25400" tIns="25400" rIns="25400" bIns="25400" rtlCol="0" anchor="t">
            <a:normAutofit/>
          </a:bodyPr>
          <a:lstStyle/>
          <a:p>
            <a:pPr algn="l" indent="0" marL="0">
              <a:lnSpc>
                <a:spcPct val="78947"/>
              </a:lnSpc>
              <a:buNone/>
            </a:pPr>
            <a:r>
              <a:rPr lang="en-US" sz="1125" b="1" spc="135" kern="0" dirty="0">
                <a:solidFill>
                  <a:srgbClr val="8F005B"/>
                </a:solidFill>
                <a:latin typeface="Inter" pitchFamily="34" charset="0"/>
                <a:ea typeface="Inter" pitchFamily="34" charset="-122"/>
                <a:cs typeface="Inter" pitchFamily="34" charset="-120"/>
              </a:rPr>
              <a:t>EXPERIMENTAL SETUP</a:t>
            </a:r>
            <a:endParaRPr lang="en-US" sz="1125" dirty="0"/>
          </a:p>
        </p:txBody>
      </p:sp>
      <p:sp>
        <p:nvSpPr>
          <p:cNvPr id="5" name="Text 2"/>
          <p:cNvSpPr/>
          <p:nvPr/>
        </p:nvSpPr>
        <p:spPr>
          <a:xfrm>
            <a:off x="1524000" y="1495425"/>
            <a:ext cx="16764000" cy="541972"/>
          </a:xfrm>
          <a:prstGeom prst="rect">
            <a:avLst/>
          </a:prstGeom>
          <a:noFill/>
          <a:ln/>
        </p:spPr>
        <p:txBody>
          <a:bodyPr wrap="square" lIns="25400" tIns="25400" rIns="25400" bIns="25400" rtlCol="0" anchor="t">
            <a:normAutofit/>
          </a:bodyPr>
          <a:lstStyle/>
          <a:p>
            <a:pPr algn="l" indent="0" marL="0">
              <a:lnSpc>
                <a:spcPct val="95833"/>
              </a:lnSpc>
              <a:buNone/>
            </a:pPr>
            <a:r>
              <a:rPr lang="en-US" sz="3450" spc="-34" kern="0" dirty="0">
                <a:solidFill>
                  <a:srgbClr val="181611"/>
                </a:solidFill>
                <a:latin typeface="Newsreader" pitchFamily="34" charset="0"/>
                <a:ea typeface="Newsreader" pitchFamily="34" charset="-122"/>
                <a:cs typeface="Newsreader" pitchFamily="34" charset="-120"/>
              </a:rPr>
              <a:t>Collections, model, metrics</a:t>
            </a:r>
            <a:endParaRPr lang="en-US" sz="3450" dirty="0"/>
          </a:p>
        </p:txBody>
      </p:sp>
      <p:sp>
        <p:nvSpPr>
          <p:cNvPr id="6" name="Shape 3"/>
          <p:cNvSpPr/>
          <p:nvPr/>
        </p:nvSpPr>
        <p:spPr>
          <a:xfrm>
            <a:off x="1524000" y="2532697"/>
            <a:ext cx="7486650" cy="3172301"/>
          </a:xfrm>
          <a:prstGeom prst="roundRect">
            <a:avLst>
              <a:gd name="adj" fmla="val 1201"/>
            </a:avLst>
          </a:prstGeom>
          <a:solidFill>
            <a:srgbClr val="F6F5F3"/>
          </a:solidFill>
          <a:ln/>
        </p:spPr>
      </p:sp>
      <p:sp>
        <p:nvSpPr>
          <p:cNvPr id="7" name="Text 4"/>
          <p:cNvSpPr/>
          <p:nvPr/>
        </p:nvSpPr>
        <p:spPr>
          <a:xfrm>
            <a:off x="1905000" y="3566319"/>
            <a:ext cx="7397115" cy="266700"/>
          </a:xfrm>
          <a:prstGeom prst="rect">
            <a:avLst/>
          </a:prstGeom>
          <a:noFill/>
          <a:ln/>
        </p:spPr>
        <p:txBody>
          <a:bodyPr wrap="square" lIns="25400" tIns="25400" rIns="25400" bIns="25400" rtlCol="0" anchor="t">
            <a:normAutofit/>
          </a:bodyPr>
          <a:lstStyle/>
          <a:p>
            <a:pPr algn="l" indent="0" marL="0">
              <a:lnSpc>
                <a:spcPct val="82759"/>
              </a:lnSpc>
              <a:buNone/>
            </a:pPr>
            <a:r>
              <a:rPr lang="en-US" sz="1800" b="1" dirty="0">
                <a:solidFill>
                  <a:srgbClr val="8F005B"/>
                </a:solidFill>
                <a:latin typeface="Inter" pitchFamily="34" charset="0"/>
                <a:ea typeface="Inter" pitchFamily="34" charset="-122"/>
                <a:cs typeface="Inter" pitchFamily="34" charset="-120"/>
              </a:rPr>
              <a:t>Collections</a:t>
            </a:r>
            <a:endParaRPr lang="en-US" sz="1800" dirty="0"/>
          </a:p>
        </p:txBody>
      </p:sp>
      <p:sp>
        <p:nvSpPr>
          <p:cNvPr id="8" name="Text 5"/>
          <p:cNvSpPr/>
          <p:nvPr/>
        </p:nvSpPr>
        <p:spPr>
          <a:xfrm>
            <a:off x="1905000" y="3966369"/>
            <a:ext cx="7397115" cy="352425"/>
          </a:xfrm>
          <a:prstGeom prst="rect">
            <a:avLst/>
          </a:prstGeom>
          <a:noFill/>
          <a:ln/>
        </p:spPr>
        <p:txBody>
          <a:bodyPr wrap="square" lIns="25400" tIns="25400" rIns="25400" bIns="25400" rtlCol="0" anchor="t">
            <a:normAutofit/>
          </a:bodyPr>
          <a:lstStyle/>
          <a:p>
            <a:pPr algn="l" indent="0" marL="0">
              <a:lnSpc>
                <a:spcPct val="122222"/>
              </a:lnSpc>
              <a:buNone/>
            </a:pPr>
            <a:r>
              <a:rPr lang="en-US" sz="1650" dirty="0">
                <a:solidFill>
                  <a:srgbClr val="35332D"/>
                </a:solidFill>
                <a:latin typeface="Inter" pitchFamily="34" charset="0"/>
                <a:ea typeface="Inter" pitchFamily="34" charset="-122"/>
                <a:cs typeface="Inter" pitchFamily="34" charset="-120"/>
              </a:rPr>
              <a:t>DL-19 &amp; DL-20 — passages</a:t>
            </a:r>
            <a:endParaRPr lang="en-US" sz="1650" dirty="0"/>
          </a:p>
        </p:txBody>
      </p:sp>
      <p:sp>
        <p:nvSpPr>
          <p:cNvPr id="9" name="Text 6"/>
          <p:cNvSpPr/>
          <p:nvPr/>
        </p:nvSpPr>
        <p:spPr>
          <a:xfrm>
            <a:off x="1905000" y="4356894"/>
            <a:ext cx="7397115" cy="352425"/>
          </a:xfrm>
          <a:prstGeom prst="rect">
            <a:avLst/>
          </a:prstGeom>
          <a:noFill/>
          <a:ln/>
        </p:spPr>
        <p:txBody>
          <a:bodyPr wrap="square" lIns="25400" tIns="25400" rIns="25400" bIns="25400" rtlCol="0" anchor="t">
            <a:normAutofit/>
          </a:bodyPr>
          <a:lstStyle/>
          <a:p>
            <a:pPr algn="l" indent="0" marL="0">
              <a:lnSpc>
                <a:spcPct val="122222"/>
              </a:lnSpc>
              <a:buNone/>
            </a:pPr>
            <a:r>
              <a:rPr lang="en-US" sz="1650" dirty="0">
                <a:solidFill>
                  <a:srgbClr val="35332D"/>
                </a:solidFill>
                <a:latin typeface="Inter" pitchFamily="34" charset="0"/>
                <a:ea typeface="Inter" pitchFamily="34" charset="-122"/>
                <a:cs typeface="Inter" pitchFamily="34" charset="-120"/>
              </a:rPr>
              <a:t>TREC-8 — long documents</a:t>
            </a:r>
            <a:endParaRPr lang="en-US" sz="1650" dirty="0"/>
          </a:p>
        </p:txBody>
      </p:sp>
      <p:sp>
        <p:nvSpPr>
          <p:cNvPr id="10" name="Shape 7"/>
          <p:cNvSpPr/>
          <p:nvPr/>
        </p:nvSpPr>
        <p:spPr>
          <a:xfrm>
            <a:off x="9277350" y="2532697"/>
            <a:ext cx="7486650" cy="3172301"/>
          </a:xfrm>
          <a:prstGeom prst="roundRect">
            <a:avLst>
              <a:gd name="adj" fmla="val 1201"/>
            </a:avLst>
          </a:prstGeom>
          <a:solidFill>
            <a:srgbClr val="F6F5F3"/>
          </a:solidFill>
          <a:ln/>
        </p:spPr>
      </p:sp>
      <p:sp>
        <p:nvSpPr>
          <p:cNvPr id="11" name="Text 8"/>
          <p:cNvSpPr/>
          <p:nvPr/>
        </p:nvSpPr>
        <p:spPr>
          <a:xfrm>
            <a:off x="9658350" y="3566319"/>
            <a:ext cx="7397115" cy="266700"/>
          </a:xfrm>
          <a:prstGeom prst="rect">
            <a:avLst/>
          </a:prstGeom>
          <a:noFill/>
          <a:ln/>
        </p:spPr>
        <p:txBody>
          <a:bodyPr wrap="square" lIns="25400" tIns="25400" rIns="25400" bIns="25400" rtlCol="0" anchor="t">
            <a:normAutofit/>
          </a:bodyPr>
          <a:lstStyle/>
          <a:p>
            <a:pPr algn="l" indent="0" marL="0">
              <a:lnSpc>
                <a:spcPct val="82759"/>
              </a:lnSpc>
              <a:buNone/>
            </a:pPr>
            <a:r>
              <a:rPr lang="en-US" sz="1800" b="1" dirty="0">
                <a:solidFill>
                  <a:srgbClr val="8F005B"/>
                </a:solidFill>
                <a:latin typeface="Inter" pitchFamily="34" charset="0"/>
                <a:ea typeface="Inter" pitchFamily="34" charset="-122"/>
                <a:cs typeface="Inter" pitchFamily="34" charset="-120"/>
              </a:rPr>
              <a:t>Model</a:t>
            </a:r>
            <a:endParaRPr lang="en-US" sz="1800" dirty="0"/>
          </a:p>
        </p:txBody>
      </p:sp>
      <p:sp>
        <p:nvSpPr>
          <p:cNvPr id="12" name="Text 9"/>
          <p:cNvSpPr/>
          <p:nvPr/>
        </p:nvSpPr>
        <p:spPr>
          <a:xfrm>
            <a:off x="9658350" y="3966369"/>
            <a:ext cx="7397115" cy="352425"/>
          </a:xfrm>
          <a:prstGeom prst="rect">
            <a:avLst/>
          </a:prstGeom>
          <a:noFill/>
          <a:ln/>
        </p:spPr>
        <p:txBody>
          <a:bodyPr wrap="square" lIns="25400" tIns="25400" rIns="25400" bIns="25400" rtlCol="0" anchor="t">
            <a:normAutofit/>
          </a:bodyPr>
          <a:lstStyle/>
          <a:p>
            <a:pPr algn="l" indent="0" marL="0">
              <a:lnSpc>
                <a:spcPct val="122222"/>
              </a:lnSpc>
              <a:buNone/>
            </a:pPr>
            <a:r>
              <a:rPr lang="en-US" sz="1650" dirty="0">
                <a:solidFill>
                  <a:srgbClr val="35332D"/>
                </a:solidFill>
                <a:latin typeface="Inter" pitchFamily="34" charset="0"/>
                <a:ea typeface="Inter" pitchFamily="34" charset="-122"/>
                <a:cs typeface="Inter" pitchFamily="34" charset="-120"/>
              </a:rPr>
              <a:t>Llama-3.1-8B-Instruct</a:t>
            </a:r>
            <a:endParaRPr lang="en-US" sz="1650" dirty="0"/>
          </a:p>
        </p:txBody>
      </p:sp>
      <p:sp>
        <p:nvSpPr>
          <p:cNvPr id="13" name="Text 10"/>
          <p:cNvSpPr/>
          <p:nvPr/>
        </p:nvSpPr>
        <p:spPr>
          <a:xfrm>
            <a:off x="9658350" y="4356894"/>
            <a:ext cx="7397115" cy="352425"/>
          </a:xfrm>
          <a:prstGeom prst="rect">
            <a:avLst/>
          </a:prstGeom>
          <a:noFill/>
          <a:ln/>
        </p:spPr>
        <p:txBody>
          <a:bodyPr wrap="square" lIns="25400" tIns="25400" rIns="25400" bIns="25400" rtlCol="0" anchor="t">
            <a:normAutofit/>
          </a:bodyPr>
          <a:lstStyle/>
          <a:p>
            <a:pPr algn="l" indent="0" marL="0">
              <a:lnSpc>
                <a:spcPct val="122222"/>
              </a:lnSpc>
              <a:buNone/>
            </a:pPr>
            <a:r>
              <a:rPr lang="en-US" sz="1650" dirty="0">
                <a:solidFill>
                  <a:srgbClr val="35332D"/>
                </a:solidFill>
                <a:latin typeface="Inter" pitchFamily="34" charset="0"/>
                <a:ea typeface="Inter" pitchFamily="34" charset="-122"/>
                <a:cs typeface="Inter" pitchFamily="34" charset="-120"/>
              </a:rPr>
              <a:t>Structured, binary output</a:t>
            </a:r>
            <a:endParaRPr lang="en-US" sz="1650" dirty="0"/>
          </a:p>
        </p:txBody>
      </p:sp>
      <p:sp>
        <p:nvSpPr>
          <p:cNvPr id="14" name="Shape 11"/>
          <p:cNvSpPr/>
          <p:nvPr/>
        </p:nvSpPr>
        <p:spPr>
          <a:xfrm>
            <a:off x="1524000" y="5971699"/>
            <a:ext cx="7486650" cy="3172301"/>
          </a:xfrm>
          <a:prstGeom prst="roundRect">
            <a:avLst>
              <a:gd name="adj" fmla="val 1201"/>
            </a:avLst>
          </a:prstGeom>
          <a:solidFill>
            <a:srgbClr val="F6F5F3"/>
          </a:solidFill>
          <a:ln/>
        </p:spPr>
      </p:sp>
      <p:sp>
        <p:nvSpPr>
          <p:cNvPr id="15" name="Text 12"/>
          <p:cNvSpPr/>
          <p:nvPr/>
        </p:nvSpPr>
        <p:spPr>
          <a:xfrm>
            <a:off x="1905000" y="7005320"/>
            <a:ext cx="7397115" cy="266700"/>
          </a:xfrm>
          <a:prstGeom prst="rect">
            <a:avLst/>
          </a:prstGeom>
          <a:noFill/>
          <a:ln/>
        </p:spPr>
        <p:txBody>
          <a:bodyPr wrap="square" lIns="25400" tIns="25400" rIns="25400" bIns="25400" rtlCol="0" anchor="t">
            <a:normAutofit/>
          </a:bodyPr>
          <a:lstStyle/>
          <a:p>
            <a:pPr algn="l" indent="0" marL="0">
              <a:lnSpc>
                <a:spcPct val="82759"/>
              </a:lnSpc>
              <a:buNone/>
            </a:pPr>
            <a:r>
              <a:rPr lang="en-US" sz="1800" b="1" dirty="0">
                <a:solidFill>
                  <a:srgbClr val="8F005B"/>
                </a:solidFill>
                <a:latin typeface="Inter" pitchFamily="34" charset="0"/>
                <a:ea typeface="Inter" pitchFamily="34" charset="-122"/>
                <a:cs typeface="Inter" pitchFamily="34" charset="-120"/>
              </a:rPr>
              <a:t>Pooling setup</a:t>
            </a:r>
            <a:endParaRPr lang="en-US" sz="1800" dirty="0"/>
          </a:p>
        </p:txBody>
      </p:sp>
      <p:sp>
        <p:nvSpPr>
          <p:cNvPr id="16" name="Text 13"/>
          <p:cNvSpPr/>
          <p:nvPr/>
        </p:nvSpPr>
        <p:spPr>
          <a:xfrm>
            <a:off x="1905000" y="7405370"/>
            <a:ext cx="7397115" cy="352425"/>
          </a:xfrm>
          <a:prstGeom prst="rect">
            <a:avLst/>
          </a:prstGeom>
          <a:noFill/>
          <a:ln/>
        </p:spPr>
        <p:txBody>
          <a:bodyPr wrap="square" lIns="25400" tIns="25400" rIns="25400" bIns="25400" rtlCol="0" anchor="t">
            <a:normAutofit/>
          </a:bodyPr>
          <a:lstStyle/>
          <a:p>
            <a:pPr algn="l" indent="0" marL="0">
              <a:lnSpc>
                <a:spcPct val="122222"/>
              </a:lnSpc>
              <a:buNone/>
            </a:pPr>
            <a:r>
              <a:rPr lang="en-US" sz="1650" dirty="0">
                <a:solidFill>
                  <a:srgbClr val="35332D"/>
                </a:solidFill>
                <a:latin typeface="Inter" pitchFamily="34" charset="0"/>
                <a:ea typeface="Inter" pitchFamily="34" charset="-122"/>
                <a:cs typeface="Inter" pitchFamily="34" charset="-120"/>
              </a:rPr>
              <a:t>Humans judge the top-3 ranked documents per topic</a:t>
            </a:r>
            <a:endParaRPr lang="en-US" sz="1650" dirty="0"/>
          </a:p>
        </p:txBody>
      </p:sp>
      <p:sp>
        <p:nvSpPr>
          <p:cNvPr id="17" name="Text 14"/>
          <p:cNvSpPr/>
          <p:nvPr/>
        </p:nvSpPr>
        <p:spPr>
          <a:xfrm>
            <a:off x="1905000" y="7795895"/>
            <a:ext cx="7397115" cy="352425"/>
          </a:xfrm>
          <a:prstGeom prst="rect">
            <a:avLst/>
          </a:prstGeom>
          <a:noFill/>
          <a:ln/>
        </p:spPr>
        <p:txBody>
          <a:bodyPr wrap="square" lIns="25400" tIns="25400" rIns="25400" bIns="25400" rtlCol="0" anchor="t">
            <a:normAutofit/>
          </a:bodyPr>
          <a:lstStyle/>
          <a:p>
            <a:pPr algn="l" indent="0" marL="0">
              <a:lnSpc>
                <a:spcPct val="122222"/>
              </a:lnSpc>
              <a:buNone/>
            </a:pPr>
            <a:r>
              <a:rPr lang="en-US" sz="1650" dirty="0">
                <a:solidFill>
                  <a:srgbClr val="35332D"/>
                </a:solidFill>
                <a:latin typeface="Inter" pitchFamily="34" charset="0"/>
                <a:ea typeface="Inter" pitchFamily="34" charset="-122"/>
                <a:cs typeface="Inter" pitchFamily="34" charset="-120"/>
              </a:rPr>
              <a:t>LLM judges ranks 4–10, conditioned on those judgements</a:t>
            </a:r>
            <a:endParaRPr lang="en-US" sz="1650" dirty="0"/>
          </a:p>
        </p:txBody>
      </p:sp>
      <p:sp>
        <p:nvSpPr>
          <p:cNvPr id="18" name="Shape 15"/>
          <p:cNvSpPr/>
          <p:nvPr/>
        </p:nvSpPr>
        <p:spPr>
          <a:xfrm>
            <a:off x="9277350" y="5971699"/>
            <a:ext cx="7486650" cy="3172301"/>
          </a:xfrm>
          <a:prstGeom prst="roundRect">
            <a:avLst>
              <a:gd name="adj" fmla="val 1201"/>
            </a:avLst>
          </a:prstGeom>
          <a:solidFill>
            <a:srgbClr val="F6F5F3"/>
          </a:solidFill>
          <a:ln/>
        </p:spPr>
      </p:sp>
      <p:sp>
        <p:nvSpPr>
          <p:cNvPr id="19" name="Text 16"/>
          <p:cNvSpPr/>
          <p:nvPr/>
        </p:nvSpPr>
        <p:spPr>
          <a:xfrm>
            <a:off x="9658350" y="7005320"/>
            <a:ext cx="7397115" cy="266700"/>
          </a:xfrm>
          <a:prstGeom prst="rect">
            <a:avLst/>
          </a:prstGeom>
          <a:noFill/>
          <a:ln/>
        </p:spPr>
        <p:txBody>
          <a:bodyPr wrap="square" lIns="25400" tIns="25400" rIns="25400" bIns="25400" rtlCol="0" anchor="t">
            <a:normAutofit/>
          </a:bodyPr>
          <a:lstStyle/>
          <a:p>
            <a:pPr algn="l" indent="0" marL="0">
              <a:lnSpc>
                <a:spcPct val="82759"/>
              </a:lnSpc>
              <a:buNone/>
            </a:pPr>
            <a:r>
              <a:rPr lang="en-US" sz="1800" b="1" dirty="0">
                <a:solidFill>
                  <a:srgbClr val="8F005B"/>
                </a:solidFill>
                <a:latin typeface="Inter" pitchFamily="34" charset="0"/>
                <a:ea typeface="Inter" pitchFamily="34" charset="-122"/>
                <a:cs typeface="Inter" pitchFamily="34" charset="-120"/>
              </a:rPr>
              <a:t>Metrics</a:t>
            </a:r>
            <a:endParaRPr lang="en-US" sz="1800" dirty="0"/>
          </a:p>
        </p:txBody>
      </p:sp>
      <p:sp>
        <p:nvSpPr>
          <p:cNvPr id="20" name="Text 17"/>
          <p:cNvSpPr/>
          <p:nvPr/>
        </p:nvSpPr>
        <p:spPr>
          <a:xfrm>
            <a:off x="9658350" y="7405370"/>
            <a:ext cx="7397115" cy="352425"/>
          </a:xfrm>
          <a:prstGeom prst="rect">
            <a:avLst/>
          </a:prstGeom>
          <a:noFill/>
          <a:ln/>
        </p:spPr>
        <p:txBody>
          <a:bodyPr wrap="square" lIns="25400" tIns="25400" rIns="25400" bIns="25400" rtlCol="0" anchor="t">
            <a:normAutofit/>
          </a:bodyPr>
          <a:lstStyle/>
          <a:p>
            <a:pPr algn="l" indent="0" marL="0">
              <a:lnSpc>
                <a:spcPct val="122222"/>
              </a:lnSpc>
              <a:buNone/>
            </a:pPr>
            <a:r>
              <a:rPr lang="en-US" sz="1650" dirty="0">
                <a:solidFill>
                  <a:srgbClr val="35332D"/>
                </a:solidFill>
                <a:latin typeface="Inter" pitchFamily="34" charset="0"/>
                <a:ea typeface="Inter" pitchFamily="34" charset="-122"/>
                <a:cs typeface="Inter" pitchFamily="34" charset="-120"/>
              </a:rPr>
              <a:t>F1 — label accuracy vs. gold</a:t>
            </a:r>
            <a:endParaRPr lang="en-US" sz="1650" dirty="0"/>
          </a:p>
        </p:txBody>
      </p:sp>
      <p:sp>
        <p:nvSpPr>
          <p:cNvPr id="21" name="Text 18"/>
          <p:cNvSpPr/>
          <p:nvPr/>
        </p:nvSpPr>
        <p:spPr>
          <a:xfrm>
            <a:off x="9658350" y="7829233"/>
            <a:ext cx="3734789" cy="285750"/>
          </a:xfrm>
          <a:prstGeom prst="rect">
            <a:avLst/>
          </a:prstGeom>
          <a:noFill/>
          <a:ln/>
        </p:spPr>
        <p:txBody>
          <a:bodyPr wrap="square" lIns="0" tIns="0" rIns="0" bIns="0" rtlCol="0" anchor="t">
            <a:normAutofit/>
          </a:bodyPr>
          <a:lstStyle/>
          <a:p>
            <a:pPr algn="l" indent="0" marL="0">
              <a:lnSpc>
                <a:spcPct val="122222"/>
              </a:lnSpc>
              <a:buNone/>
            </a:pPr>
            <a:r>
              <a:rPr lang="en-US" sz="1650" dirty="0">
                <a:solidFill>
                  <a:srgbClr val="35332D"/>
                </a:solidFill>
                <a:latin typeface="Inter" pitchFamily="34" charset="0"/>
                <a:ea typeface="Inter" pitchFamily="34" charset="-122"/>
                <a:cs typeface="Inter" pitchFamily="34" charset="-120"/>
              </a:rPr>
              <a:t>MCC — system-ranking significance</a:t>
            </a:r>
            <a:endParaRPr lang="en-US" sz="1650" dirty="0"/>
          </a:p>
        </p:txBody>
      </p:sp>
      <p:sp>
        <p:nvSpPr>
          <p:cNvPr id="22" name="Text 19"/>
          <p:cNvSpPr/>
          <p:nvPr/>
        </p:nvSpPr>
        <p:spPr>
          <a:xfrm>
            <a:off x="13866813" y="7819708"/>
            <a:ext cx="2767806" cy="323850"/>
          </a:xfrm>
          <a:prstGeom prst="rect">
            <a:avLst/>
          </a:prstGeom>
          <a:noFill/>
          <a:ln/>
        </p:spPr>
        <p:txBody>
          <a:bodyPr wrap="none" lIns="25400" tIns="25400" rIns="25400" bIns="25400" rtlCol="0" anchor="t">
            <a:normAutofit/>
          </a:bodyPr>
          <a:lstStyle/>
          <a:p>
            <a:pPr algn="l" indent="0" marL="0">
              <a:lnSpc>
                <a:spcPct val="125000"/>
              </a:lnSpc>
              <a:buNone/>
            </a:pPr>
            <a:r>
              <a:rPr lang="en-US" sz="1500" dirty="0">
                <a:solidFill>
                  <a:srgbClr val="918F88"/>
                </a:solidFill>
                <a:latin typeface="Inter" pitchFamily="34" charset="0"/>
                <a:ea typeface="Inter" pitchFamily="34" charset="-122"/>
                <a:cs typeface="Inter" pitchFamily="34" charset="-120"/>
              </a:rPr>
              <a:t>[McKechnie et al., SIGIR'25]</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2026-07-22T03:19:30Z</dcterms:created>
  <dcterms:modified xsi:type="dcterms:W3CDTF">2026-07-22T03:19:30Z</dcterms:modified>
</cp:coreProperties>
</file>