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Comments="0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9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B661-5D9B-4B0A-83C8-FBA80A671FCF}" type="datetime1">
              <a:rPr lang="es-ES_tradnl" smtClean="0"/>
              <a:pPr/>
              <a:t>11/10/17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93A9-DE17-42E8-A366-46C30944BF1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9566-DA15-D042-AE63-11F4E717C0A2}" type="datetimeFigureOut">
              <a:rPr lang="es-ES_tradnl" smtClean="0"/>
              <a:pPr/>
              <a:t>11/10/17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01F4F-3129-A34B-8929-2D7BBDFD31C7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9566-DA15-D042-AE63-11F4E717C0A2}" type="datetimeFigureOut">
              <a:rPr lang="es-ES_tradnl" smtClean="0"/>
              <a:pPr/>
              <a:t>11/10/17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01F4F-3129-A34B-8929-2D7BBDFD31C7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9566-DA15-D042-AE63-11F4E717C0A2}" type="datetimeFigureOut">
              <a:rPr lang="es-ES_tradnl" smtClean="0"/>
              <a:pPr/>
              <a:t>11/10/17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01F4F-3129-A34B-8929-2D7BBDFD31C7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65515-1FAA-430E-932F-0C9F78E13C75}" type="datetime1">
              <a:rPr lang="es-ES_tradnl" smtClean="0"/>
              <a:pPr/>
              <a:t>11/10/17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93A9-DE17-42E8-A366-46C30944BF1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9566-DA15-D042-AE63-11F4E717C0A2}" type="datetimeFigureOut">
              <a:rPr lang="es-ES_tradnl" smtClean="0"/>
              <a:pPr/>
              <a:t>11/10/17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01F4F-3129-A34B-8929-2D7BBDFD31C7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9566-DA15-D042-AE63-11F4E717C0A2}" type="datetimeFigureOut">
              <a:rPr lang="es-ES_tradnl" smtClean="0"/>
              <a:pPr/>
              <a:t>11/10/17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01F4F-3129-A34B-8929-2D7BBDFD31C7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9566-DA15-D042-AE63-11F4E717C0A2}" type="datetimeFigureOut">
              <a:rPr lang="es-ES_tradnl" smtClean="0"/>
              <a:pPr/>
              <a:t>11/10/17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01F4F-3129-A34B-8929-2D7BBDFD31C7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9566-DA15-D042-AE63-11F4E717C0A2}" type="datetimeFigureOut">
              <a:rPr lang="es-ES_tradnl" smtClean="0"/>
              <a:pPr/>
              <a:t>11/10/17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01F4F-3129-A34B-8929-2D7BBDFD31C7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9566-DA15-D042-AE63-11F4E717C0A2}" type="datetimeFigureOut">
              <a:rPr lang="es-ES_tradnl" smtClean="0"/>
              <a:pPr/>
              <a:t>11/10/17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01F4F-3129-A34B-8929-2D7BBDFD31C7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9566-DA15-D042-AE63-11F4E717C0A2}" type="datetimeFigureOut">
              <a:rPr lang="es-ES_tradnl" smtClean="0"/>
              <a:pPr/>
              <a:t>11/10/17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01F4F-3129-A34B-8929-2D7BBDFD31C7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F9566-DA15-D042-AE63-11F4E717C0A2}" type="datetimeFigureOut">
              <a:rPr lang="es-ES_tradnl" smtClean="0"/>
              <a:pPr/>
              <a:t>11/10/17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01F4F-3129-A34B-8929-2D7BBDFD31C7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Test </a:t>
            </a:r>
            <a:r>
              <a:rPr lang="es-ES_tradnl" dirty="0" err="1" smtClean="0"/>
              <a:t>Driven</a:t>
            </a:r>
            <a:r>
              <a:rPr lang="es-ES_tradnl" dirty="0" smtClean="0"/>
              <a:t> </a:t>
            </a:r>
            <a:r>
              <a:rPr lang="es-ES_tradnl" dirty="0" err="1" smtClean="0"/>
              <a:t>Development</a:t>
            </a:r>
            <a:r>
              <a:rPr lang="es-ES_tradnl" dirty="0" smtClean="0"/>
              <a:t> (TDD)</a:t>
            </a: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 smtClean="0"/>
              <a:t>Pedro Cabalar</a:t>
            </a:r>
          </a:p>
          <a:p>
            <a:endParaRPr lang="es-ES_tradnl" dirty="0" smtClean="0"/>
          </a:p>
          <a:p>
            <a:r>
              <a:rPr lang="es-ES_tradnl" sz="1600" dirty="0" smtClean="0"/>
              <a:t>Departamento de Computación</a:t>
            </a:r>
          </a:p>
          <a:p>
            <a:r>
              <a:rPr lang="es-ES_tradnl" sz="1600" dirty="0" smtClean="0"/>
              <a:t>Facultad de Informática</a:t>
            </a:r>
          </a:p>
          <a:p>
            <a:r>
              <a:rPr lang="es-ES_tradnl" sz="1600" dirty="0" err="1" smtClean="0"/>
              <a:t>University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of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Corunna</a:t>
            </a:r>
            <a:r>
              <a:rPr lang="es-ES_tradnl" sz="1600" dirty="0" smtClean="0"/>
              <a:t>, SPAIN</a:t>
            </a:r>
            <a:endParaRPr lang="es-ES_tradnl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TDD </a:t>
            </a:r>
            <a:r>
              <a:rPr lang="es-ES_tradnl" dirty="0" err="1" smtClean="0"/>
              <a:t>life</a:t>
            </a:r>
            <a:r>
              <a:rPr lang="es-ES_tradnl" dirty="0" smtClean="0"/>
              <a:t> </a:t>
            </a:r>
            <a:r>
              <a:rPr lang="es-ES_tradnl" dirty="0" err="1" smtClean="0"/>
              <a:t>cycle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_tradnl" sz="2800" dirty="0" err="1" smtClean="0">
                <a:solidFill>
                  <a:srgbClr val="4F81BD"/>
                </a:solidFill>
              </a:rPr>
              <a:t>write</a:t>
            </a:r>
            <a:r>
              <a:rPr lang="es-ES_tradnl" sz="2800" dirty="0" smtClean="0">
                <a:solidFill>
                  <a:srgbClr val="4F81BD"/>
                </a:solidFill>
              </a:rPr>
              <a:t> </a:t>
            </a:r>
            <a:r>
              <a:rPr lang="es-ES_tradnl" sz="2800" dirty="0" err="1" smtClean="0">
                <a:solidFill>
                  <a:srgbClr val="000000"/>
                </a:solidFill>
              </a:rPr>
              <a:t>the</a:t>
            </a:r>
            <a:r>
              <a:rPr lang="es-ES_tradnl" sz="2800" dirty="0" smtClean="0">
                <a:solidFill>
                  <a:srgbClr val="000000"/>
                </a:solidFill>
              </a:rPr>
              <a:t> test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2800" dirty="0" err="1" smtClean="0">
                <a:solidFill>
                  <a:srgbClr val="4F81BD"/>
                </a:solidFill>
              </a:rPr>
              <a:t>run</a:t>
            </a:r>
            <a:r>
              <a:rPr lang="es-ES_tradnl" sz="2800" dirty="0" smtClean="0">
                <a:solidFill>
                  <a:srgbClr val="000000"/>
                </a:solidFill>
              </a:rPr>
              <a:t> </a:t>
            </a:r>
            <a:r>
              <a:rPr lang="es-ES_tradnl" sz="2800" dirty="0" err="1" smtClean="0">
                <a:solidFill>
                  <a:srgbClr val="000000"/>
                </a:solidFill>
              </a:rPr>
              <a:t>the</a:t>
            </a:r>
            <a:r>
              <a:rPr lang="es-ES_tradnl" sz="2800" dirty="0" smtClean="0">
                <a:solidFill>
                  <a:srgbClr val="000000"/>
                </a:solidFill>
              </a:rPr>
              <a:t> test </a:t>
            </a:r>
            <a:br>
              <a:rPr lang="es-ES_tradnl" sz="2800" dirty="0" smtClean="0">
                <a:solidFill>
                  <a:srgbClr val="000000"/>
                </a:solidFill>
              </a:rPr>
            </a:br>
            <a:r>
              <a:rPr lang="es-ES_tradnl" sz="2800" dirty="0" smtClean="0">
                <a:solidFill>
                  <a:srgbClr val="000000"/>
                </a:solidFill>
              </a:rPr>
              <a:t>no </a:t>
            </a:r>
            <a:r>
              <a:rPr lang="es-ES_tradnl" sz="2800" dirty="0" err="1" smtClean="0">
                <a:solidFill>
                  <a:srgbClr val="000000"/>
                </a:solidFill>
              </a:rPr>
              <a:t>code</a:t>
            </a:r>
            <a:r>
              <a:rPr lang="es-ES_tradnl" sz="2800" dirty="0" smtClean="0">
                <a:solidFill>
                  <a:srgbClr val="000000"/>
                </a:solidFill>
              </a:rPr>
              <a:t> </a:t>
            </a:r>
            <a:r>
              <a:rPr lang="es-ES_tradnl" sz="2800" dirty="0" err="1" smtClean="0">
                <a:solidFill>
                  <a:srgbClr val="000000"/>
                </a:solidFill>
              </a:rPr>
              <a:t>implemented</a:t>
            </a:r>
            <a:r>
              <a:rPr lang="es-ES_tradnl" sz="2800" dirty="0" smtClean="0">
                <a:solidFill>
                  <a:srgbClr val="000000"/>
                </a:solidFill>
              </a:rPr>
              <a:t>! =&gt; </a:t>
            </a:r>
            <a:r>
              <a:rPr lang="es-ES_tradnl" sz="2800" dirty="0" err="1" smtClean="0">
                <a:solidFill>
                  <a:srgbClr val="000000"/>
                </a:solidFill>
              </a:rPr>
              <a:t>it</a:t>
            </a:r>
            <a:r>
              <a:rPr lang="es-ES_tradnl" sz="2800" dirty="0" smtClean="0">
                <a:solidFill>
                  <a:srgbClr val="000000"/>
                </a:solidFill>
              </a:rPr>
              <a:t> </a:t>
            </a:r>
            <a:r>
              <a:rPr lang="es-ES_tradnl" sz="2800" dirty="0" err="1" smtClean="0">
                <a:solidFill>
                  <a:srgbClr val="000000"/>
                </a:solidFill>
              </a:rPr>
              <a:t>doesn’t</a:t>
            </a:r>
            <a:r>
              <a:rPr lang="es-ES_tradnl" sz="2800" dirty="0" smtClean="0">
                <a:solidFill>
                  <a:srgbClr val="000000"/>
                </a:solidFill>
              </a:rPr>
              <a:t> pass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2800" dirty="0" err="1" smtClean="0">
                <a:solidFill>
                  <a:srgbClr val="000000"/>
                </a:solidFill>
              </a:rPr>
              <a:t>write</a:t>
            </a:r>
            <a:r>
              <a:rPr lang="es-ES_tradnl" sz="2800" dirty="0" smtClean="0">
                <a:solidFill>
                  <a:srgbClr val="000000"/>
                </a:solidFill>
              </a:rPr>
              <a:t> </a:t>
            </a:r>
            <a:r>
              <a:rPr lang="es-ES_tradnl" sz="2800" dirty="0" err="1" smtClean="0">
                <a:solidFill>
                  <a:schemeClr val="accent1"/>
                </a:solidFill>
              </a:rPr>
              <a:t>just</a:t>
            </a:r>
            <a:r>
              <a:rPr lang="es-ES_tradnl" sz="2800" dirty="0" smtClean="0">
                <a:solidFill>
                  <a:schemeClr val="accent1"/>
                </a:solidFill>
              </a:rPr>
              <a:t> </a:t>
            </a:r>
            <a:r>
              <a:rPr lang="es-ES_tradnl" sz="2800" dirty="0" err="1" smtClean="0">
                <a:solidFill>
                  <a:schemeClr val="accent1"/>
                </a:solidFill>
              </a:rPr>
              <a:t>enough</a:t>
            </a:r>
            <a:r>
              <a:rPr lang="es-ES_tradnl" sz="2800" dirty="0" smtClean="0">
                <a:solidFill>
                  <a:schemeClr val="accent1"/>
                </a:solidFill>
              </a:rPr>
              <a:t> </a:t>
            </a:r>
            <a:r>
              <a:rPr lang="es-ES_tradnl" sz="2800" dirty="0" err="1" smtClean="0">
                <a:solidFill>
                  <a:srgbClr val="000000"/>
                </a:solidFill>
              </a:rPr>
              <a:t>code</a:t>
            </a:r>
            <a:r>
              <a:rPr lang="es-ES_tradnl" sz="2800" dirty="0" smtClean="0">
                <a:solidFill>
                  <a:srgbClr val="000000"/>
                </a:solidFill>
              </a:rPr>
              <a:t> </a:t>
            </a:r>
            <a:r>
              <a:rPr lang="es-ES_tradnl" sz="2800" dirty="0" err="1" smtClean="0">
                <a:solidFill>
                  <a:srgbClr val="000000"/>
                </a:solidFill>
              </a:rPr>
              <a:t>to</a:t>
            </a:r>
            <a:r>
              <a:rPr lang="es-ES_tradnl" sz="2800" dirty="0" smtClean="0">
                <a:solidFill>
                  <a:srgbClr val="000000"/>
                </a:solidFill>
              </a:rPr>
              <a:t> </a:t>
            </a:r>
            <a:r>
              <a:rPr lang="es-ES_tradnl" sz="2800" dirty="0" smtClean="0">
                <a:solidFill>
                  <a:srgbClr val="000000"/>
                </a:solidFill>
              </a:rPr>
              <a:t>pass </a:t>
            </a:r>
            <a:r>
              <a:rPr lang="es-ES_tradnl" sz="2800" dirty="0" err="1" smtClean="0">
                <a:solidFill>
                  <a:srgbClr val="000000"/>
                </a:solidFill>
              </a:rPr>
              <a:t>the</a:t>
            </a:r>
            <a:r>
              <a:rPr lang="es-ES_tradnl" sz="2800" dirty="0" smtClean="0">
                <a:solidFill>
                  <a:srgbClr val="000000"/>
                </a:solidFill>
              </a:rPr>
              <a:t> test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2800" dirty="0" err="1" smtClean="0">
                <a:solidFill>
                  <a:srgbClr val="000000"/>
                </a:solidFill>
              </a:rPr>
              <a:t>run</a:t>
            </a:r>
            <a:r>
              <a:rPr lang="es-ES_tradnl" sz="2800" dirty="0" smtClean="0">
                <a:solidFill>
                  <a:srgbClr val="000000"/>
                </a:solidFill>
              </a:rPr>
              <a:t> </a:t>
            </a:r>
            <a:r>
              <a:rPr lang="es-ES_tradnl" sz="2800" dirty="0" err="1" smtClean="0">
                <a:solidFill>
                  <a:srgbClr val="000000"/>
                </a:solidFill>
              </a:rPr>
              <a:t>all</a:t>
            </a:r>
            <a:r>
              <a:rPr lang="es-ES_tradnl" sz="2800" dirty="0" smtClean="0">
                <a:solidFill>
                  <a:srgbClr val="000000"/>
                </a:solidFill>
              </a:rPr>
              <a:t> tests: </a:t>
            </a:r>
            <a:r>
              <a:rPr lang="es-ES_tradnl" sz="2800" dirty="0" err="1" smtClean="0">
                <a:solidFill>
                  <a:srgbClr val="000000"/>
                </a:solidFill>
              </a:rPr>
              <a:t>all</a:t>
            </a:r>
            <a:r>
              <a:rPr lang="es-ES_tradnl" sz="2800" dirty="0" smtClean="0">
                <a:solidFill>
                  <a:srgbClr val="000000"/>
                </a:solidFill>
              </a:rPr>
              <a:t> </a:t>
            </a:r>
            <a:r>
              <a:rPr lang="es-ES_tradnl" sz="2800" dirty="0" err="1" smtClean="0">
                <a:solidFill>
                  <a:srgbClr val="4F81BD"/>
                </a:solidFill>
              </a:rPr>
              <a:t>must</a:t>
            </a:r>
            <a:r>
              <a:rPr lang="es-ES_tradnl" sz="2800" dirty="0" smtClean="0">
                <a:solidFill>
                  <a:srgbClr val="4F81BD"/>
                </a:solidFill>
              </a:rPr>
              <a:t> pass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2800" dirty="0" err="1" smtClean="0">
                <a:solidFill>
                  <a:schemeClr val="accent1"/>
                </a:solidFill>
              </a:rPr>
              <a:t>refactor</a:t>
            </a:r>
            <a:endParaRPr lang="es-ES_tradnl" sz="2800" dirty="0" smtClean="0">
              <a:solidFill>
                <a:schemeClr val="accent1"/>
              </a:solidFill>
            </a:endParaRPr>
          </a:p>
        </p:txBody>
      </p:sp>
      <p:cxnSp>
        <p:nvCxnSpPr>
          <p:cNvPr id="25" name="Conector angular 24"/>
          <p:cNvCxnSpPr/>
          <p:nvPr/>
        </p:nvCxnSpPr>
        <p:spPr>
          <a:xfrm rot="16200000" flipV="1">
            <a:off x="-362500" y="2781374"/>
            <a:ext cx="2628140" cy="988740"/>
          </a:xfrm>
          <a:prstGeom prst="bentConnector3">
            <a:avLst>
              <a:gd name="adj1" fmla="val -38038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err="1" smtClean="0"/>
              <a:t>Naming</a:t>
            </a:r>
            <a:r>
              <a:rPr lang="es-ES_tradnl" dirty="0" smtClean="0"/>
              <a:t> </a:t>
            </a:r>
            <a:r>
              <a:rPr lang="es-ES_tradnl" dirty="0" err="1" smtClean="0"/>
              <a:t>conventions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s-ES_tradnl" sz="2800" dirty="0" smtClean="0">
                <a:solidFill>
                  <a:srgbClr val="000000"/>
                </a:solidFill>
              </a:rPr>
              <a:t>Use </a:t>
            </a:r>
            <a:r>
              <a:rPr lang="es-ES_tradnl" sz="2800" dirty="0" err="1" smtClean="0">
                <a:solidFill>
                  <a:schemeClr val="accent1"/>
                </a:solidFill>
              </a:rPr>
              <a:t>descriptive</a:t>
            </a:r>
            <a:r>
              <a:rPr lang="es-ES_tradnl" sz="2800" dirty="0" smtClean="0">
                <a:solidFill>
                  <a:schemeClr val="accent1"/>
                </a:solidFill>
              </a:rPr>
              <a:t> </a:t>
            </a:r>
            <a:r>
              <a:rPr lang="es-ES_tradnl" sz="2800" dirty="0" err="1" smtClean="0">
                <a:solidFill>
                  <a:schemeClr val="accent1"/>
                </a:solidFill>
              </a:rPr>
              <a:t>names</a:t>
            </a:r>
            <a:r>
              <a:rPr lang="es-ES_tradnl" sz="2800" dirty="0" smtClean="0">
                <a:solidFill>
                  <a:schemeClr val="accent1"/>
                </a:solidFill>
              </a:rPr>
              <a:t> </a:t>
            </a:r>
            <a:r>
              <a:rPr lang="es-ES_tradnl" sz="2800" dirty="0" err="1" smtClean="0">
                <a:solidFill>
                  <a:schemeClr val="accent1"/>
                </a:solidFill>
              </a:rPr>
              <a:t>for</a:t>
            </a:r>
            <a:r>
              <a:rPr lang="es-ES_tradnl" sz="2800" dirty="0" smtClean="0">
                <a:solidFill>
                  <a:schemeClr val="accent1"/>
                </a:solidFill>
              </a:rPr>
              <a:t> tests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that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point</a:t>
            </a:r>
            <a:r>
              <a:rPr lang="es-ES_tradnl" sz="2800" dirty="0" smtClean="0">
                <a:solidFill>
                  <a:schemeClr val="accent1"/>
                </a:solidFill>
              </a:rPr>
              <a:t> </a:t>
            </a:r>
            <a:r>
              <a:rPr lang="es-ES_tradnl" sz="2800" dirty="0" smtClean="0">
                <a:solidFill>
                  <a:srgbClr val="000000"/>
                </a:solidFill>
              </a:rPr>
              <a:t>out </a:t>
            </a:r>
            <a:r>
              <a:rPr lang="es-ES_tradnl" sz="2800" dirty="0" err="1" smtClean="0">
                <a:solidFill>
                  <a:srgbClr val="000000"/>
                </a:solidFill>
              </a:rPr>
              <a:t>what</a:t>
            </a:r>
            <a:r>
              <a:rPr lang="es-ES_tradnl" sz="2800" dirty="0" smtClean="0">
                <a:solidFill>
                  <a:srgbClr val="000000"/>
                </a:solidFill>
              </a:rPr>
              <a:t> </a:t>
            </a:r>
            <a:r>
              <a:rPr lang="es-ES_tradnl" sz="2800" dirty="0" err="1" smtClean="0">
                <a:solidFill>
                  <a:srgbClr val="000000"/>
                </a:solidFill>
              </a:rPr>
              <a:t>the</a:t>
            </a:r>
            <a:r>
              <a:rPr lang="es-ES_tradnl" sz="2800" dirty="0" smtClean="0">
                <a:solidFill>
                  <a:srgbClr val="000000"/>
                </a:solidFill>
              </a:rPr>
              <a:t> test </a:t>
            </a:r>
            <a:r>
              <a:rPr lang="es-ES_tradnl" sz="2800" dirty="0" err="1" smtClean="0">
                <a:solidFill>
                  <a:srgbClr val="000000"/>
                </a:solidFill>
              </a:rPr>
              <a:t>does</a:t>
            </a:r>
            <a:endParaRPr lang="es-ES_tradnl" sz="2800" dirty="0" smtClean="0">
              <a:solidFill>
                <a:srgbClr val="000000"/>
              </a:solidFill>
            </a:endParaRPr>
          </a:p>
          <a:p>
            <a:pPr marL="514350" indent="-514350"/>
            <a:r>
              <a:rPr lang="es-ES_tradnl" sz="2800" dirty="0" err="1" smtClean="0">
                <a:solidFill>
                  <a:srgbClr val="000000"/>
                </a:solidFill>
              </a:rPr>
              <a:t>To</a:t>
            </a:r>
            <a:r>
              <a:rPr lang="es-ES_tradnl" sz="2800" dirty="0" smtClean="0">
                <a:solidFill>
                  <a:srgbClr val="000000"/>
                </a:solidFill>
              </a:rPr>
              <a:t> describe </a:t>
            </a:r>
            <a:r>
              <a:rPr lang="es-ES_tradnl" sz="2800" dirty="0" err="1" smtClean="0">
                <a:solidFill>
                  <a:srgbClr val="000000"/>
                </a:solidFill>
              </a:rPr>
              <a:t>the</a:t>
            </a:r>
            <a:r>
              <a:rPr lang="es-ES_tradnl" sz="2800" dirty="0" smtClean="0">
                <a:solidFill>
                  <a:srgbClr val="000000"/>
                </a:solidFill>
              </a:rPr>
              <a:t> test, do </a:t>
            </a:r>
            <a:r>
              <a:rPr lang="es-ES_tradnl" sz="2800" dirty="0" err="1" smtClean="0">
                <a:solidFill>
                  <a:srgbClr val="4F81BD"/>
                </a:solidFill>
              </a:rPr>
              <a:t>not</a:t>
            </a:r>
            <a:r>
              <a:rPr lang="es-ES_tradnl" sz="2800" dirty="0" smtClean="0">
                <a:solidFill>
                  <a:srgbClr val="4F81BD"/>
                </a:solidFill>
              </a:rPr>
              <a:t> </a:t>
            </a:r>
            <a:r>
              <a:rPr lang="es-ES_tradnl" sz="2800" dirty="0" err="1" smtClean="0">
                <a:solidFill>
                  <a:srgbClr val="4F81BD"/>
                </a:solidFill>
              </a:rPr>
              <a:t>rely</a:t>
            </a:r>
            <a:r>
              <a:rPr lang="es-ES_tradnl" sz="2800" dirty="0" smtClean="0">
                <a:solidFill>
                  <a:srgbClr val="4F81BD"/>
                </a:solidFill>
              </a:rPr>
              <a:t> </a:t>
            </a:r>
            <a:r>
              <a:rPr lang="es-ES_tradnl" sz="2800" dirty="0" err="1" smtClean="0">
                <a:solidFill>
                  <a:srgbClr val="4F81BD"/>
                </a:solidFill>
              </a:rPr>
              <a:t>on</a:t>
            </a:r>
            <a:r>
              <a:rPr lang="es-ES_tradnl" sz="2800" dirty="0" smtClean="0">
                <a:solidFill>
                  <a:srgbClr val="4F81BD"/>
                </a:solidFill>
              </a:rPr>
              <a:t> </a:t>
            </a:r>
            <a:r>
              <a:rPr lang="es-ES_tradnl" sz="2800" dirty="0" err="1" smtClean="0">
                <a:solidFill>
                  <a:srgbClr val="4F81BD"/>
                </a:solidFill>
              </a:rPr>
              <a:t>comments</a:t>
            </a:r>
            <a:r>
              <a:rPr lang="es-ES_tradnl" sz="2800" dirty="0" smtClean="0">
                <a:solidFill>
                  <a:srgbClr val="000000"/>
                </a:solidFill>
              </a:rPr>
              <a:t>: </a:t>
            </a:r>
            <a:br>
              <a:rPr lang="es-ES_tradnl" sz="2800" dirty="0" smtClean="0">
                <a:solidFill>
                  <a:srgbClr val="000000"/>
                </a:solidFill>
              </a:rPr>
            </a:br>
            <a:r>
              <a:rPr lang="es-ES_tradnl" sz="2800" dirty="0" err="1" smtClean="0">
                <a:solidFill>
                  <a:srgbClr val="000000"/>
                </a:solidFill>
              </a:rPr>
              <a:t>they</a:t>
            </a:r>
            <a:r>
              <a:rPr lang="es-ES_tradnl" sz="2800" dirty="0" smtClean="0">
                <a:solidFill>
                  <a:srgbClr val="000000"/>
                </a:solidFill>
              </a:rPr>
              <a:t> </a:t>
            </a:r>
            <a:r>
              <a:rPr lang="es-ES_tradnl" sz="2800" dirty="0" err="1" smtClean="0">
                <a:solidFill>
                  <a:srgbClr val="000000"/>
                </a:solidFill>
              </a:rPr>
              <a:t>force</a:t>
            </a:r>
            <a:r>
              <a:rPr lang="es-ES_tradnl" sz="2800" dirty="0" smtClean="0">
                <a:solidFill>
                  <a:srgbClr val="000000"/>
                </a:solidFill>
              </a:rPr>
              <a:t> </a:t>
            </a:r>
            <a:r>
              <a:rPr lang="es-ES_tradnl" sz="2800" dirty="0" err="1" smtClean="0">
                <a:solidFill>
                  <a:srgbClr val="000000"/>
                </a:solidFill>
              </a:rPr>
              <a:t>you</a:t>
            </a:r>
            <a:r>
              <a:rPr lang="es-ES_tradnl" sz="2800" dirty="0" smtClean="0">
                <a:solidFill>
                  <a:srgbClr val="000000"/>
                </a:solidFill>
              </a:rPr>
              <a:t> </a:t>
            </a:r>
            <a:r>
              <a:rPr lang="es-ES_tradnl" sz="2800" dirty="0" err="1" smtClean="0">
                <a:solidFill>
                  <a:srgbClr val="000000"/>
                </a:solidFill>
              </a:rPr>
              <a:t>to</a:t>
            </a:r>
            <a:r>
              <a:rPr lang="es-ES_tradnl" sz="2800" dirty="0" smtClean="0">
                <a:solidFill>
                  <a:srgbClr val="000000"/>
                </a:solidFill>
              </a:rPr>
              <a:t> open </a:t>
            </a:r>
            <a:r>
              <a:rPr lang="es-ES_tradnl" sz="2800" dirty="0" err="1" smtClean="0">
                <a:solidFill>
                  <a:srgbClr val="000000"/>
                </a:solidFill>
              </a:rPr>
              <a:t>the</a:t>
            </a:r>
            <a:r>
              <a:rPr lang="es-ES_tradnl" sz="2800" dirty="0" smtClean="0">
                <a:solidFill>
                  <a:srgbClr val="000000"/>
                </a:solidFill>
              </a:rPr>
              <a:t> </a:t>
            </a:r>
            <a:r>
              <a:rPr lang="es-ES_tradnl" sz="2800" dirty="0" err="1" smtClean="0">
                <a:solidFill>
                  <a:srgbClr val="000000"/>
                </a:solidFill>
              </a:rPr>
              <a:t>code</a:t>
            </a:r>
            <a:endParaRPr lang="es-ES_tradnl" sz="2800" dirty="0" smtClean="0">
              <a:solidFill>
                <a:srgbClr val="000000"/>
              </a:solidFill>
            </a:endParaRPr>
          </a:p>
          <a:p>
            <a:pPr marL="514350" indent="-514350"/>
            <a:r>
              <a:rPr lang="es-ES_tradnl" sz="2800" dirty="0" smtClean="0">
                <a:solidFill>
                  <a:srgbClr val="000000"/>
                </a:solidFill>
              </a:rPr>
              <a:t>Place </a:t>
            </a:r>
            <a:r>
              <a:rPr lang="es-ES_tradnl" sz="2800" dirty="0" err="1" smtClean="0">
                <a:solidFill>
                  <a:srgbClr val="000000"/>
                </a:solidFill>
              </a:rPr>
              <a:t>the</a:t>
            </a:r>
            <a:r>
              <a:rPr lang="es-ES_tradnl" sz="2800" dirty="0" smtClean="0">
                <a:solidFill>
                  <a:srgbClr val="000000"/>
                </a:solidFill>
              </a:rPr>
              <a:t> test </a:t>
            </a:r>
            <a:r>
              <a:rPr lang="es-ES_tradnl" sz="2800" dirty="0" err="1" smtClean="0">
                <a:solidFill>
                  <a:srgbClr val="000000"/>
                </a:solidFill>
              </a:rPr>
              <a:t>together</a:t>
            </a:r>
            <a:r>
              <a:rPr lang="es-ES_tradnl" sz="2800" dirty="0" smtClean="0">
                <a:solidFill>
                  <a:srgbClr val="000000"/>
                </a:solidFill>
              </a:rPr>
              <a:t> (</a:t>
            </a:r>
            <a:r>
              <a:rPr lang="es-ES_tradnl" sz="2800" dirty="0" err="1" smtClean="0">
                <a:solidFill>
                  <a:srgbClr val="000000"/>
                </a:solidFill>
              </a:rPr>
              <a:t>same</a:t>
            </a:r>
            <a:r>
              <a:rPr lang="es-ES_tradnl" sz="2800" dirty="0" smtClean="0">
                <a:solidFill>
                  <a:srgbClr val="000000"/>
                </a:solidFill>
              </a:rPr>
              <a:t> </a:t>
            </a:r>
            <a:r>
              <a:rPr lang="es-ES_tradnl" sz="2800" dirty="0" err="1" smtClean="0">
                <a:solidFill>
                  <a:srgbClr val="000000"/>
                </a:solidFill>
              </a:rPr>
              <a:t>package</a:t>
            </a:r>
            <a:r>
              <a:rPr lang="es-ES_tradnl" sz="2800" dirty="0" smtClean="0">
                <a:solidFill>
                  <a:srgbClr val="000000"/>
                </a:solidFill>
              </a:rPr>
              <a:t>) </a:t>
            </a:r>
            <a:r>
              <a:rPr lang="es-ES_tradnl" sz="2800" dirty="0" err="1" smtClean="0">
                <a:solidFill>
                  <a:srgbClr val="4F81BD"/>
                </a:solidFill>
              </a:rPr>
              <a:t>with</a:t>
            </a:r>
            <a:r>
              <a:rPr lang="es-ES_tradnl" sz="2800" dirty="0" smtClean="0">
                <a:solidFill>
                  <a:srgbClr val="4F81BD"/>
                </a:solidFill>
              </a:rPr>
              <a:t> </a:t>
            </a:r>
            <a:r>
              <a:rPr lang="es-ES_tradnl" sz="2800" dirty="0" err="1" smtClean="0">
                <a:solidFill>
                  <a:srgbClr val="4F81BD"/>
                </a:solidFill>
              </a:rPr>
              <a:t>its</a:t>
            </a:r>
            <a:r>
              <a:rPr lang="es-ES_tradnl" sz="2800" dirty="0" smtClean="0">
                <a:solidFill>
                  <a:srgbClr val="4F81BD"/>
                </a:solidFill>
              </a:rPr>
              <a:t> </a:t>
            </a:r>
            <a:r>
              <a:rPr lang="es-ES_tradnl" sz="2800" dirty="0" err="1" smtClean="0">
                <a:solidFill>
                  <a:srgbClr val="4F81BD"/>
                </a:solidFill>
              </a:rPr>
              <a:t>implementation</a:t>
            </a:r>
            <a:endParaRPr lang="es-ES_tradnl" sz="2800" dirty="0" smtClean="0">
              <a:solidFill>
                <a:srgbClr val="4F81BD"/>
              </a:solidFill>
            </a:endParaRPr>
          </a:p>
          <a:p>
            <a:pPr marL="514350" indent="-514350"/>
            <a:r>
              <a:rPr lang="es-ES_tradnl" sz="2800" dirty="0" smtClean="0"/>
              <a:t>Use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</a:t>
            </a:r>
            <a:r>
              <a:rPr lang="es-ES_tradnl" sz="2800" dirty="0" err="1" smtClean="0">
                <a:solidFill>
                  <a:schemeClr val="accent1"/>
                </a:solidFill>
              </a:rPr>
              <a:t>class</a:t>
            </a:r>
            <a:r>
              <a:rPr lang="es-ES_tradnl" sz="2800" dirty="0" smtClean="0">
                <a:solidFill>
                  <a:schemeClr val="accent1"/>
                </a:solidFill>
              </a:rPr>
              <a:t> </a:t>
            </a:r>
            <a:r>
              <a:rPr lang="es-ES_tradnl" sz="2800" dirty="0" err="1" smtClean="0">
                <a:solidFill>
                  <a:schemeClr val="accent1"/>
                </a:solidFill>
              </a:rPr>
              <a:t>name</a:t>
            </a:r>
            <a:r>
              <a:rPr lang="es-ES_tradnl" sz="2800" dirty="0" smtClean="0">
                <a:solidFill>
                  <a:schemeClr val="accent1"/>
                </a:solidFill>
              </a:rPr>
              <a:t> </a:t>
            </a:r>
            <a:r>
              <a:rPr lang="es-ES_tradnl" sz="2800" dirty="0" smtClean="0"/>
              <a:t>in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test </a:t>
            </a:r>
            <a:r>
              <a:rPr lang="es-ES_tradnl" sz="2800" dirty="0" err="1" smtClean="0"/>
              <a:t>classes</a:t>
            </a:r>
            <a:r>
              <a:rPr lang="es-ES_tradnl" sz="2800" dirty="0" smtClean="0"/>
              <a:t>: </a:t>
            </a:r>
            <a:r>
              <a:rPr lang="es-ES_tradnl" sz="2800" dirty="0" err="1" smtClean="0"/>
              <a:t>BankAccount</a:t>
            </a:r>
            <a:r>
              <a:rPr lang="es-ES_tradnl" sz="2800" dirty="0" smtClean="0"/>
              <a:t> -&gt; </a:t>
            </a:r>
            <a:r>
              <a:rPr lang="es-ES_tradnl" sz="2800" dirty="0" err="1" smtClean="0"/>
              <a:t>BankAccountTest</a:t>
            </a:r>
            <a:endParaRPr lang="es-ES_tradnl" sz="2800" dirty="0" smtClean="0"/>
          </a:p>
          <a:p>
            <a:pPr marL="514350" indent="-514350"/>
            <a:endParaRPr lang="es-ES_tradnl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err="1" smtClean="0"/>
              <a:t>Processes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s-ES_tradnl" sz="2800" dirty="0" err="1" smtClean="0">
                <a:solidFill>
                  <a:srgbClr val="000000"/>
                </a:solidFill>
              </a:rPr>
              <a:t>write</a:t>
            </a:r>
            <a:r>
              <a:rPr lang="es-ES_tradnl" sz="2800" dirty="0" smtClean="0">
                <a:solidFill>
                  <a:srgbClr val="000000"/>
                </a:solidFill>
              </a:rPr>
              <a:t> </a:t>
            </a:r>
            <a:r>
              <a:rPr lang="es-ES_tradnl" sz="2800" dirty="0" err="1" smtClean="0">
                <a:solidFill>
                  <a:srgbClr val="000000"/>
                </a:solidFill>
              </a:rPr>
              <a:t>the</a:t>
            </a:r>
            <a:r>
              <a:rPr lang="es-ES_tradnl" sz="2800" dirty="0" smtClean="0">
                <a:solidFill>
                  <a:srgbClr val="000000"/>
                </a:solidFill>
              </a:rPr>
              <a:t> test </a:t>
            </a:r>
            <a:r>
              <a:rPr lang="es-ES_tradnl" sz="2800" dirty="0" err="1" smtClean="0">
                <a:solidFill>
                  <a:schemeClr val="accent1"/>
                </a:solidFill>
              </a:rPr>
              <a:t>before</a:t>
            </a:r>
            <a:r>
              <a:rPr lang="es-ES_tradnl" sz="2800" dirty="0" smtClean="0">
                <a:solidFill>
                  <a:schemeClr val="accent1"/>
                </a:solidFill>
              </a:rPr>
              <a:t> </a:t>
            </a:r>
            <a:r>
              <a:rPr lang="es-ES_tradnl" sz="2800" dirty="0" err="1" smtClean="0">
                <a:solidFill>
                  <a:srgbClr val="000000"/>
                </a:solidFill>
              </a:rPr>
              <a:t>the</a:t>
            </a:r>
            <a:r>
              <a:rPr lang="es-ES_tradnl" sz="2800" dirty="0" smtClean="0">
                <a:solidFill>
                  <a:srgbClr val="000000"/>
                </a:solidFill>
              </a:rPr>
              <a:t> </a:t>
            </a:r>
            <a:r>
              <a:rPr lang="es-ES_tradnl" sz="2800" dirty="0" err="1" smtClean="0">
                <a:solidFill>
                  <a:srgbClr val="000000"/>
                </a:solidFill>
              </a:rPr>
              <a:t>implementation</a:t>
            </a:r>
            <a:endParaRPr lang="es-ES_tradnl" sz="2800" dirty="0" smtClean="0">
              <a:solidFill>
                <a:srgbClr val="000000"/>
              </a:solidFill>
            </a:endParaRPr>
          </a:p>
          <a:p>
            <a:pPr marL="514350" indent="-514350"/>
            <a:r>
              <a:rPr lang="es-ES_tradnl" sz="2800" dirty="0" err="1" smtClean="0">
                <a:solidFill>
                  <a:srgbClr val="4F81BD"/>
                </a:solidFill>
              </a:rPr>
              <a:t>only</a:t>
            </a:r>
            <a:r>
              <a:rPr lang="es-ES_tradnl" sz="2800" dirty="0" smtClean="0">
                <a:solidFill>
                  <a:srgbClr val="4F81BD"/>
                </a:solidFill>
              </a:rPr>
              <a:t> </a:t>
            </a:r>
            <a:r>
              <a:rPr lang="es-ES_tradnl" sz="2800" dirty="0" err="1" smtClean="0">
                <a:solidFill>
                  <a:srgbClr val="4F81BD"/>
                </a:solidFill>
              </a:rPr>
              <a:t>write</a:t>
            </a:r>
            <a:r>
              <a:rPr lang="es-ES_tradnl" sz="2800" dirty="0" smtClean="0">
                <a:solidFill>
                  <a:srgbClr val="4F81BD"/>
                </a:solidFill>
              </a:rPr>
              <a:t> </a:t>
            </a:r>
            <a:r>
              <a:rPr lang="es-ES_tradnl" sz="2800" dirty="0" err="1" smtClean="0">
                <a:solidFill>
                  <a:srgbClr val="000000"/>
                </a:solidFill>
              </a:rPr>
              <a:t>code</a:t>
            </a:r>
            <a:r>
              <a:rPr lang="es-ES_tradnl" sz="2800" dirty="0" smtClean="0">
                <a:solidFill>
                  <a:srgbClr val="000000"/>
                </a:solidFill>
              </a:rPr>
              <a:t> </a:t>
            </a:r>
            <a:r>
              <a:rPr lang="es-ES_tradnl" sz="2800" dirty="0" err="1" smtClean="0">
                <a:solidFill>
                  <a:srgbClr val="000000"/>
                </a:solidFill>
              </a:rPr>
              <a:t>when</a:t>
            </a:r>
            <a:r>
              <a:rPr lang="es-ES_tradnl" sz="2800" dirty="0" smtClean="0">
                <a:solidFill>
                  <a:srgbClr val="000000"/>
                </a:solidFill>
              </a:rPr>
              <a:t> a test </a:t>
            </a:r>
            <a:r>
              <a:rPr lang="es-ES_tradnl" sz="2800" dirty="0" err="1" smtClean="0">
                <a:solidFill>
                  <a:srgbClr val="000000"/>
                </a:solidFill>
              </a:rPr>
              <a:t>is</a:t>
            </a:r>
            <a:r>
              <a:rPr lang="es-ES_tradnl" sz="2800" dirty="0" smtClean="0">
                <a:solidFill>
                  <a:srgbClr val="000000"/>
                </a:solidFill>
              </a:rPr>
              <a:t> </a:t>
            </a:r>
            <a:r>
              <a:rPr lang="es-ES_tradnl" sz="2800" dirty="0" err="1" smtClean="0">
                <a:solidFill>
                  <a:srgbClr val="4F81BD"/>
                </a:solidFill>
              </a:rPr>
              <a:t>failing</a:t>
            </a:r>
            <a:endParaRPr lang="es-ES_tradnl" sz="2800" dirty="0" smtClean="0">
              <a:solidFill>
                <a:srgbClr val="4F81BD"/>
              </a:solidFill>
            </a:endParaRPr>
          </a:p>
          <a:p>
            <a:pPr marL="514350" indent="-514350"/>
            <a:r>
              <a:rPr lang="es-ES_tradnl" sz="2800" dirty="0" err="1" smtClean="0">
                <a:solidFill>
                  <a:srgbClr val="4F81BD"/>
                </a:solidFill>
              </a:rPr>
              <a:t>rerun</a:t>
            </a:r>
            <a:r>
              <a:rPr lang="es-ES_tradnl" sz="2800" dirty="0" smtClean="0">
                <a:solidFill>
                  <a:srgbClr val="4F81BD"/>
                </a:solidFill>
              </a:rPr>
              <a:t> </a:t>
            </a:r>
            <a:r>
              <a:rPr lang="es-ES_tradnl" sz="2800" dirty="0" err="1" smtClean="0">
                <a:solidFill>
                  <a:srgbClr val="000000"/>
                </a:solidFill>
              </a:rPr>
              <a:t>all</a:t>
            </a:r>
            <a:r>
              <a:rPr lang="es-ES_tradnl" sz="2800" dirty="0" smtClean="0">
                <a:solidFill>
                  <a:srgbClr val="000000"/>
                </a:solidFill>
              </a:rPr>
              <a:t> tests </a:t>
            </a:r>
            <a:r>
              <a:rPr lang="es-ES_tradnl" sz="2800" dirty="0" err="1" smtClean="0">
                <a:solidFill>
                  <a:srgbClr val="000000"/>
                </a:solidFill>
              </a:rPr>
              <a:t>with</a:t>
            </a:r>
            <a:r>
              <a:rPr lang="es-ES_tradnl" sz="2800" dirty="0" smtClean="0">
                <a:solidFill>
                  <a:srgbClr val="000000"/>
                </a:solidFill>
              </a:rPr>
              <a:t> </a:t>
            </a:r>
            <a:r>
              <a:rPr lang="es-ES_tradnl" sz="2800" dirty="0" err="1" smtClean="0">
                <a:solidFill>
                  <a:srgbClr val="000000"/>
                </a:solidFill>
              </a:rPr>
              <a:t>each</a:t>
            </a:r>
            <a:r>
              <a:rPr lang="es-ES_tradnl" sz="2800" dirty="0" smtClean="0">
                <a:solidFill>
                  <a:srgbClr val="000000"/>
                </a:solidFill>
              </a:rPr>
              <a:t> </a:t>
            </a:r>
            <a:r>
              <a:rPr lang="es-ES_tradnl" sz="2800" dirty="0" err="1" smtClean="0">
                <a:solidFill>
                  <a:srgbClr val="4F81BD"/>
                </a:solidFill>
              </a:rPr>
              <a:t>change</a:t>
            </a:r>
            <a:r>
              <a:rPr lang="es-ES_tradnl" sz="2800" dirty="0" smtClean="0">
                <a:solidFill>
                  <a:srgbClr val="4F81BD"/>
                </a:solidFill>
              </a:rPr>
              <a:t> </a:t>
            </a:r>
            <a:r>
              <a:rPr lang="es-ES_tradnl" sz="2800" dirty="0" smtClean="0">
                <a:solidFill>
                  <a:srgbClr val="000000"/>
                </a:solidFill>
              </a:rPr>
              <a:t>in </a:t>
            </a:r>
            <a:r>
              <a:rPr lang="es-ES_tradnl" sz="2800" dirty="0" err="1" smtClean="0">
                <a:solidFill>
                  <a:srgbClr val="000000"/>
                </a:solidFill>
              </a:rPr>
              <a:t>the</a:t>
            </a:r>
            <a:r>
              <a:rPr lang="es-ES_tradnl" sz="2800" dirty="0" smtClean="0">
                <a:solidFill>
                  <a:srgbClr val="000000"/>
                </a:solidFill>
              </a:rPr>
              <a:t> </a:t>
            </a:r>
            <a:r>
              <a:rPr lang="es-ES_tradnl" sz="2800" dirty="0" err="1" smtClean="0"/>
              <a:t>implementation</a:t>
            </a:r>
            <a:endParaRPr lang="es-ES_tradnl" sz="2800" dirty="0" smtClean="0"/>
          </a:p>
          <a:p>
            <a:pPr marL="514350" indent="-514350"/>
            <a:r>
              <a:rPr lang="es-ES_tradnl" sz="2800" dirty="0" err="1" smtClean="0"/>
              <a:t>If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some</a:t>
            </a:r>
            <a:r>
              <a:rPr lang="es-ES_tradnl" sz="2800" dirty="0" smtClean="0"/>
              <a:t> test are </a:t>
            </a:r>
            <a:r>
              <a:rPr lang="es-ES_tradnl" sz="2800" dirty="0" err="1" smtClean="0"/>
              <a:t>not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passing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you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cannot</a:t>
            </a:r>
            <a:r>
              <a:rPr lang="es-ES_tradnl" sz="2800" dirty="0" smtClean="0"/>
              <a:t>:</a:t>
            </a:r>
          </a:p>
          <a:p>
            <a:pPr marL="914400" lvl="1" indent="-514350"/>
            <a:r>
              <a:rPr lang="es-ES_tradnl" sz="2400" dirty="0" err="1" smtClean="0">
                <a:solidFill>
                  <a:srgbClr val="4F81BD"/>
                </a:solidFill>
              </a:rPr>
              <a:t>write</a:t>
            </a:r>
            <a:r>
              <a:rPr lang="es-ES_tradnl" sz="2400" dirty="0" smtClean="0">
                <a:solidFill>
                  <a:srgbClr val="4F81BD"/>
                </a:solidFill>
              </a:rPr>
              <a:t> </a:t>
            </a:r>
            <a:r>
              <a:rPr lang="es-ES_tradnl" sz="2400" dirty="0" err="1" smtClean="0">
                <a:solidFill>
                  <a:srgbClr val="4F81BD"/>
                </a:solidFill>
              </a:rPr>
              <a:t>new</a:t>
            </a:r>
            <a:r>
              <a:rPr lang="es-ES_tradnl" sz="2400" dirty="0" smtClean="0">
                <a:solidFill>
                  <a:srgbClr val="4F81BD"/>
                </a:solidFill>
              </a:rPr>
              <a:t> tests</a:t>
            </a:r>
          </a:p>
          <a:p>
            <a:pPr marL="914400" lvl="1" indent="-514350"/>
            <a:r>
              <a:rPr lang="es-ES_tradnl" sz="2400" dirty="0" err="1" smtClean="0">
                <a:solidFill>
                  <a:srgbClr val="4F81BD"/>
                </a:solidFill>
              </a:rPr>
              <a:t>refactor</a:t>
            </a:r>
            <a:r>
              <a:rPr lang="es-ES_tradnl" sz="2400" dirty="0" smtClean="0">
                <a:solidFill>
                  <a:srgbClr val="4F81BD"/>
                </a:solidFill>
              </a:rPr>
              <a:t> </a:t>
            </a:r>
          </a:p>
          <a:p>
            <a:pPr marL="514350" indent="-514350"/>
            <a:endParaRPr lang="es-ES_tradnl" sz="2800" dirty="0" smtClean="0">
              <a:solidFill>
                <a:srgbClr val="4F81B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err="1" smtClean="0"/>
              <a:t>Development</a:t>
            </a:r>
            <a:r>
              <a:rPr lang="es-ES_tradnl" dirty="0" smtClean="0"/>
              <a:t> </a:t>
            </a:r>
            <a:r>
              <a:rPr lang="es-ES_tradnl" dirty="0" err="1" smtClean="0"/>
              <a:t>practices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/>
            <a:r>
              <a:rPr lang="es-ES_tradnl" sz="2800" dirty="0" err="1" smtClean="0">
                <a:solidFill>
                  <a:srgbClr val="4F81BD"/>
                </a:solidFill>
              </a:rPr>
              <a:t>minimize</a:t>
            </a:r>
            <a:r>
              <a:rPr lang="es-ES_tradnl" sz="2800" dirty="0" smtClean="0">
                <a:solidFill>
                  <a:srgbClr val="4F81BD"/>
                </a:solidFill>
              </a:rPr>
              <a:t> </a:t>
            </a:r>
            <a:r>
              <a:rPr lang="es-ES_tradnl" sz="2800" dirty="0" err="1" smtClean="0">
                <a:solidFill>
                  <a:srgbClr val="4F81BD"/>
                </a:solidFill>
              </a:rPr>
              <a:t>assertions</a:t>
            </a:r>
            <a:r>
              <a:rPr lang="es-ES_tradnl" sz="2800" dirty="0" smtClean="0">
                <a:solidFill>
                  <a:srgbClr val="000000"/>
                </a:solidFill>
              </a:rPr>
              <a:t> in </a:t>
            </a:r>
            <a:r>
              <a:rPr lang="es-ES_tradnl" sz="2800" dirty="0" err="1" smtClean="0">
                <a:solidFill>
                  <a:srgbClr val="000000"/>
                </a:solidFill>
              </a:rPr>
              <a:t>each</a:t>
            </a:r>
            <a:r>
              <a:rPr lang="es-ES_tradnl" sz="2800" dirty="0" smtClean="0">
                <a:solidFill>
                  <a:srgbClr val="000000"/>
                </a:solidFill>
              </a:rPr>
              <a:t> test</a:t>
            </a:r>
          </a:p>
          <a:p>
            <a:pPr marL="514350" indent="-514350"/>
            <a:r>
              <a:rPr lang="es-ES_tradnl" sz="2800" dirty="0" smtClean="0">
                <a:solidFill>
                  <a:srgbClr val="4F81BD"/>
                </a:solidFill>
              </a:rPr>
              <a:t>do </a:t>
            </a:r>
            <a:r>
              <a:rPr lang="es-ES_tradnl" sz="2800" dirty="0" err="1" smtClean="0">
                <a:solidFill>
                  <a:srgbClr val="4F81BD"/>
                </a:solidFill>
              </a:rPr>
              <a:t>not</a:t>
            </a:r>
            <a:r>
              <a:rPr lang="es-ES_tradnl" sz="2800" dirty="0" smtClean="0">
                <a:solidFill>
                  <a:srgbClr val="4F81BD"/>
                </a:solidFill>
              </a:rPr>
              <a:t> introduce </a:t>
            </a:r>
            <a:r>
              <a:rPr lang="es-ES_tradnl" sz="2800" dirty="0" err="1" smtClean="0">
                <a:solidFill>
                  <a:srgbClr val="4F81BD"/>
                </a:solidFill>
              </a:rPr>
              <a:t>dependencies</a:t>
            </a:r>
            <a:r>
              <a:rPr lang="es-ES_tradnl" sz="2800" dirty="0" smtClean="0">
                <a:solidFill>
                  <a:srgbClr val="4F81BD"/>
                </a:solidFill>
              </a:rPr>
              <a:t> </a:t>
            </a:r>
            <a:r>
              <a:rPr lang="es-ES_tradnl" sz="2800" dirty="0" err="1" smtClean="0">
                <a:solidFill>
                  <a:srgbClr val="000000"/>
                </a:solidFill>
              </a:rPr>
              <a:t>between</a:t>
            </a:r>
            <a:r>
              <a:rPr lang="es-ES_tradnl" sz="2800" dirty="0" smtClean="0">
                <a:solidFill>
                  <a:srgbClr val="000000"/>
                </a:solidFill>
              </a:rPr>
              <a:t> tests. Do </a:t>
            </a:r>
            <a:r>
              <a:rPr lang="es-ES_tradnl" sz="2800" dirty="0" err="1" smtClean="0">
                <a:solidFill>
                  <a:srgbClr val="000000"/>
                </a:solidFill>
              </a:rPr>
              <a:t>not</a:t>
            </a:r>
            <a:r>
              <a:rPr lang="es-ES_tradnl" sz="2800" dirty="0" smtClean="0">
                <a:solidFill>
                  <a:srgbClr val="000000"/>
                </a:solidFill>
              </a:rPr>
              <a:t> use base clases</a:t>
            </a:r>
          </a:p>
          <a:p>
            <a:pPr marL="514350" indent="-514350"/>
            <a:r>
              <a:rPr lang="es-ES_tradnl" sz="2800" dirty="0" smtClean="0">
                <a:solidFill>
                  <a:srgbClr val="000000"/>
                </a:solidFill>
              </a:rPr>
              <a:t>test </a:t>
            </a:r>
            <a:r>
              <a:rPr lang="es-ES_tradnl" sz="2800" dirty="0" err="1" smtClean="0">
                <a:solidFill>
                  <a:srgbClr val="000000"/>
                </a:solidFill>
              </a:rPr>
              <a:t>should</a:t>
            </a:r>
            <a:r>
              <a:rPr lang="es-ES_tradnl" sz="2800" dirty="0" smtClean="0">
                <a:solidFill>
                  <a:srgbClr val="000000"/>
                </a:solidFill>
              </a:rPr>
              <a:t> </a:t>
            </a:r>
            <a:r>
              <a:rPr lang="es-ES_tradnl" sz="2800" dirty="0" err="1" smtClean="0">
                <a:solidFill>
                  <a:srgbClr val="000000"/>
                </a:solidFill>
              </a:rPr>
              <a:t>run</a:t>
            </a:r>
            <a:r>
              <a:rPr lang="es-ES_tradnl" sz="2800" dirty="0" smtClean="0">
                <a:solidFill>
                  <a:srgbClr val="000000"/>
                </a:solidFill>
              </a:rPr>
              <a:t> </a:t>
            </a:r>
            <a:r>
              <a:rPr lang="es-ES_tradnl" sz="2800" dirty="0" err="1" smtClean="0">
                <a:solidFill>
                  <a:srgbClr val="4F81BD"/>
                </a:solidFill>
              </a:rPr>
              <a:t>fast</a:t>
            </a:r>
            <a:endParaRPr lang="es-ES_tradnl" sz="2800" dirty="0" smtClean="0">
              <a:solidFill>
                <a:srgbClr val="4F81BD"/>
              </a:solidFill>
            </a:endParaRPr>
          </a:p>
          <a:p>
            <a:pPr marL="514350" indent="-514350"/>
            <a:r>
              <a:rPr lang="es-ES_tradnl" sz="2800" dirty="0" smtClean="0"/>
              <a:t>tests </a:t>
            </a:r>
            <a:r>
              <a:rPr lang="es-ES_tradnl" sz="2800" dirty="0" err="1" smtClean="0"/>
              <a:t>must</a:t>
            </a:r>
            <a:r>
              <a:rPr lang="es-ES_tradnl" sz="2800" dirty="0" smtClean="0"/>
              <a:t> be simple, </a:t>
            </a:r>
            <a:r>
              <a:rPr lang="es-ES_tradnl" sz="2800" dirty="0" err="1" smtClean="0"/>
              <a:t>deterministic</a:t>
            </a:r>
            <a:r>
              <a:rPr lang="es-ES_tradnl" sz="2800" dirty="0" smtClean="0"/>
              <a:t>, </a:t>
            </a:r>
            <a:r>
              <a:rPr lang="es-ES_tradnl" sz="2800" dirty="0" err="1" smtClean="0">
                <a:solidFill>
                  <a:schemeClr val="accent1"/>
                </a:solidFill>
              </a:rPr>
              <a:t>predictable</a:t>
            </a:r>
            <a:endParaRPr lang="es-ES_tradnl" sz="2800" dirty="0" smtClean="0">
              <a:solidFill>
                <a:schemeClr val="accent1"/>
              </a:solidFill>
            </a:endParaRPr>
          </a:p>
          <a:p>
            <a:pPr marL="514350" indent="-514350"/>
            <a:r>
              <a:rPr lang="es-ES_tradnl" sz="2800" dirty="0" smtClean="0">
                <a:solidFill>
                  <a:srgbClr val="000000"/>
                </a:solidFill>
              </a:rPr>
              <a:t>use </a:t>
            </a:r>
            <a:r>
              <a:rPr lang="es-ES_tradnl" sz="2800" dirty="0" err="1" smtClean="0">
                <a:solidFill>
                  <a:srgbClr val="4F81BD"/>
                </a:solidFill>
              </a:rPr>
              <a:t>mocks</a:t>
            </a:r>
            <a:endParaRPr lang="es-ES_tradnl" sz="2800" dirty="0" smtClean="0">
              <a:solidFill>
                <a:srgbClr val="4F81BD"/>
              </a:solidFill>
            </a:endParaRPr>
          </a:p>
          <a:p>
            <a:pPr marL="514350" indent="-514350"/>
            <a:r>
              <a:rPr lang="es-ES_tradnl" sz="2800" dirty="0" smtClean="0">
                <a:solidFill>
                  <a:srgbClr val="000000"/>
                </a:solidFill>
              </a:rPr>
              <a:t>use </a:t>
            </a:r>
            <a:r>
              <a:rPr lang="es-ES_tradnl" sz="2800" dirty="0" smtClean="0">
                <a:solidFill>
                  <a:srgbClr val="4F81BD"/>
                </a:solidFill>
              </a:rPr>
              <a:t>set-up </a:t>
            </a:r>
            <a:r>
              <a:rPr lang="es-ES_tradnl" sz="2800" dirty="0" err="1" smtClean="0">
                <a:solidFill>
                  <a:srgbClr val="000000"/>
                </a:solidFill>
              </a:rPr>
              <a:t>and</a:t>
            </a:r>
            <a:r>
              <a:rPr lang="es-ES_tradnl" sz="2800" dirty="0" smtClean="0">
                <a:solidFill>
                  <a:srgbClr val="000000"/>
                </a:solidFill>
              </a:rPr>
              <a:t> </a:t>
            </a:r>
            <a:r>
              <a:rPr lang="es-ES_tradnl" sz="2800" dirty="0" err="1" smtClean="0">
                <a:solidFill>
                  <a:srgbClr val="4F81BD"/>
                </a:solidFill>
              </a:rPr>
              <a:t>tear</a:t>
            </a:r>
            <a:r>
              <a:rPr lang="es-ES_tradnl" sz="2800" dirty="0" smtClean="0">
                <a:solidFill>
                  <a:srgbClr val="4F81BD"/>
                </a:solidFill>
              </a:rPr>
              <a:t>-</a:t>
            </a:r>
            <a:r>
              <a:rPr lang="es-ES_tradnl" sz="2800" dirty="0" err="1" smtClean="0">
                <a:solidFill>
                  <a:srgbClr val="4F81BD"/>
                </a:solidFill>
              </a:rPr>
              <a:t>down</a:t>
            </a:r>
            <a:r>
              <a:rPr lang="es-ES_tradnl" sz="2800" dirty="0" smtClean="0">
                <a:solidFill>
                  <a:srgbClr val="4F81BD"/>
                </a:solidFill>
              </a:rPr>
              <a:t> </a:t>
            </a:r>
            <a:r>
              <a:rPr lang="es-ES_tradnl" sz="2800" dirty="0" err="1" smtClean="0">
                <a:solidFill>
                  <a:srgbClr val="000000"/>
                </a:solidFill>
              </a:rPr>
              <a:t>methods</a:t>
            </a:r>
            <a:endParaRPr lang="es-ES_tradnl" sz="2800" dirty="0" smtClean="0">
              <a:solidFill>
                <a:srgbClr val="000000"/>
              </a:solidFill>
            </a:endParaRPr>
          </a:p>
          <a:p>
            <a:pPr marL="514350" indent="-514350"/>
            <a:endParaRPr lang="es-ES_tradnl" sz="2800" dirty="0" smtClean="0">
              <a:solidFill>
                <a:srgbClr val="000000"/>
              </a:solidFill>
            </a:endParaRPr>
          </a:p>
          <a:p>
            <a:pPr marL="514350" indent="-514350">
              <a:buNone/>
            </a:pPr>
            <a:r>
              <a:rPr lang="es-ES_tradnl" sz="2800" dirty="0" err="1" smtClean="0">
                <a:solidFill>
                  <a:srgbClr val="000000"/>
                </a:solidFill>
              </a:rPr>
              <a:t>Source</a:t>
            </a:r>
            <a:r>
              <a:rPr lang="es-ES_tradnl" sz="2800" dirty="0" smtClean="0">
                <a:solidFill>
                  <a:srgbClr val="000000"/>
                </a:solidFill>
              </a:rPr>
              <a:t>:</a:t>
            </a:r>
          </a:p>
          <a:p>
            <a:pPr marL="514350" indent="-514350">
              <a:buNone/>
            </a:pPr>
            <a:r>
              <a:rPr lang="es-ES_tradnl" sz="2800" dirty="0" err="1" smtClean="0">
                <a:solidFill>
                  <a:srgbClr val="000000"/>
                </a:solidFill>
              </a:rPr>
              <a:t>https</a:t>
            </a:r>
            <a:r>
              <a:rPr lang="es-ES_tradnl" sz="2800" dirty="0" smtClean="0">
                <a:solidFill>
                  <a:srgbClr val="000000"/>
                </a:solidFill>
              </a:rPr>
              <a:t>://</a:t>
            </a:r>
            <a:r>
              <a:rPr lang="es-ES_tradnl" sz="2800" dirty="0" err="1" smtClean="0">
                <a:solidFill>
                  <a:srgbClr val="000000"/>
                </a:solidFill>
              </a:rPr>
              <a:t>technologyconversations.com</a:t>
            </a:r>
            <a:endParaRPr lang="es-ES_tradnl" sz="2800" dirty="0" smtClean="0">
              <a:solidFill>
                <a:srgbClr val="000000"/>
              </a:solidFill>
            </a:endParaRPr>
          </a:p>
          <a:p>
            <a:pPr marL="514350" indent="-514350"/>
            <a:endParaRPr lang="es-ES_tradnl" sz="2800" dirty="0" smtClean="0">
              <a:solidFill>
                <a:srgbClr val="000000"/>
              </a:solidFill>
            </a:endParaRPr>
          </a:p>
          <a:p>
            <a:pPr marL="514350" indent="-514350"/>
            <a:endParaRPr lang="es-ES_tradnl" sz="2800" dirty="0" smtClean="0">
              <a:solidFill>
                <a:srgbClr val="4F81B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4174</TotalTime>
  <Words>197</Words>
  <Application>Microsoft Macintosh PowerPoint</Application>
  <PresentationFormat>Presentación en pantalla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Test Driven Development (TDD)</vt:lpstr>
      <vt:lpstr>TDD life cycle</vt:lpstr>
      <vt:lpstr>Naming conventions</vt:lpstr>
      <vt:lpstr>Processes</vt:lpstr>
      <vt:lpstr>Development practices</vt:lpstr>
    </vt:vector>
  </TitlesOfParts>
  <Company>Universidade da Coruña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Agile development</dc:title>
  <dc:creator>Pedro Cabalar</dc:creator>
  <cp:lastModifiedBy>Pedro Cabalar</cp:lastModifiedBy>
  <cp:revision>48</cp:revision>
  <dcterms:created xsi:type="dcterms:W3CDTF">2017-10-11T15:39:02Z</dcterms:created>
  <dcterms:modified xsi:type="dcterms:W3CDTF">2017-10-11T15:57:09Z</dcterms:modified>
</cp:coreProperties>
</file>